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569" r:id="rId2"/>
    <p:sldId id="568" r:id="rId3"/>
    <p:sldId id="599" r:id="rId4"/>
    <p:sldId id="600" r:id="rId5"/>
    <p:sldId id="601" r:id="rId6"/>
    <p:sldId id="628" r:id="rId7"/>
    <p:sldId id="603" r:id="rId8"/>
    <p:sldId id="604" r:id="rId9"/>
    <p:sldId id="605" r:id="rId10"/>
    <p:sldId id="606" r:id="rId11"/>
    <p:sldId id="607" r:id="rId12"/>
    <p:sldId id="608" r:id="rId13"/>
    <p:sldId id="631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9" r:id="rId23"/>
    <p:sldId id="621" r:id="rId24"/>
    <p:sldId id="622" r:id="rId25"/>
    <p:sldId id="623" r:id="rId26"/>
    <p:sldId id="624" r:id="rId27"/>
    <p:sldId id="625" r:id="rId28"/>
    <p:sldId id="626" r:id="rId29"/>
    <p:sldId id="632" r:id="rId30"/>
    <p:sldId id="598" r:id="rId31"/>
  </p:sldIdLst>
  <p:sldSz cx="12192000" cy="6858000"/>
  <p:notesSz cx="6858000" cy="9144000"/>
  <p:embeddedFontLst>
    <p:embeddedFont>
      <p:font typeface="Segoe UI Semibold" panose="020B0702040204020203" pitchFamily="34" charset="0"/>
      <p:bold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Microsoft YaHei" panose="020B0503020204020204" pitchFamily="34" charset="-122"/>
      <p:regular r:id="rId43"/>
      <p:bold r:id="rId44"/>
    </p:embeddedFont>
    <p:embeddedFont>
      <p:font typeface="SimSun" panose="02010600030101010101" pitchFamily="2" charset="-122"/>
      <p:regular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SimSun" panose="02010600030101010101" pitchFamily="2" charset="-122"/>
      <p:regular r:id="rId45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7333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913" userDrawn="1">
          <p15:clr>
            <a:srgbClr val="A4A3A4"/>
          </p15:clr>
        </p15:guide>
        <p15:guide id="10" orient="horz" pos="41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e peng" initials="jp" lastIdx="0" clrIdx="0">
    <p:extLst>
      <p:ext uri="{19B8F6BF-5375-455C-9EA6-DF929625EA0E}">
        <p15:presenceInfo xmlns:p15="http://schemas.microsoft.com/office/powerpoint/2012/main" userId="3a91acea4a9e58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C27"/>
    <a:srgbClr val="474B4F"/>
    <a:srgbClr val="7AC143"/>
    <a:srgbClr val="467125"/>
    <a:srgbClr val="74BC3E"/>
    <a:srgbClr val="5B9430"/>
    <a:srgbClr val="C5E4AE"/>
    <a:srgbClr val="AFDA8E"/>
    <a:srgbClr val="9CD274"/>
    <a:srgbClr val="88C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3883" autoAdjust="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>
        <p:guide orient="horz" pos="550"/>
        <p:guide pos="347"/>
        <p:guide pos="7310"/>
        <p:guide orient="horz" pos="640"/>
        <p:guide orient="horz" pos="3884"/>
        <p:guide orient="horz" pos="3952"/>
        <p:guide pos="7333"/>
        <p:guide/>
        <p:guide orient="horz" pos="913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4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11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A0AA7-19E6-46CA-A071-82256C4B66A2}" type="datetimeFigureOut">
              <a:rPr lang="zh-CN" altLang="en-US" smtClean="0"/>
              <a:pPr/>
              <a:t>2018/7/10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E76F3-E1D8-430B-9557-94D29403F8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16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482311"/>
      </p:ext>
    </p:extLst>
  </p:cSld>
  <p:clrMapOvr>
    <a:masterClrMapping/>
  </p:clrMapOvr>
  <p:transition spd="med"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929299"/>
      </p:ext>
    </p:extLst>
  </p:cSld>
  <p:clrMapOvr>
    <a:masterClrMapping/>
  </p:clrMapOvr>
  <p:transition spd="med"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26671"/>
      </p:ext>
    </p:extLst>
  </p:cSld>
  <p:clrMapOvr>
    <a:masterClrMapping/>
  </p:clrMapOvr>
  <p:transition spd="med"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747184"/>
      </p:ext>
    </p:extLst>
  </p:cSld>
  <p:clrMapOvr>
    <a:masterClrMapping/>
  </p:clrMapOvr>
  <p:transition spd="med"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999748"/>
      </p:ext>
    </p:extLst>
  </p:cSld>
  <p:clrMapOvr>
    <a:masterClrMapping/>
  </p:clrMapOvr>
  <p:transition spd="med"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19C65-FF16-42D8-BC67-BC4D30661776}" type="datetimeFigureOut">
              <a:rPr lang="zh-CN" altLang="en-US" smtClean="0"/>
              <a:pPr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89A57-ABF8-4A03-BD19-6513DA7ABA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5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9" r:id="rId4"/>
    <p:sldLayoutId id="2147483681" r:id="rId5"/>
  </p:sldLayoutIdLst>
  <p:transition spd="med">
    <p:pull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kteco.m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hyperlink" Target="http://zkteco.m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60.jpe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7.emf"/><Relationship Id="rId4" Type="http://schemas.openxmlformats.org/officeDocument/2006/relationships/image" Target="../media/image52.png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67.jpe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52.png"/><Relationship Id="rId9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56.emf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png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hyperlink" Target="http://www.zkteco.me/" TargetMode="Externa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hyperlink" Target="http://zkteco.me/" TargetMode="External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hyperlink" Target="http://www.zkteco.me/" TargetMode="Externa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104.emf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hyperlink" Target="https://zkteco.me/ZKTecoME/BioTimeInstallationPackage.rar" TargetMode="External"/><Relationship Id="rId4" Type="http://schemas.openxmlformats.org/officeDocument/2006/relationships/hyperlink" Target="http://80.227.52.78:8080/accounts/login/" TargetMode="External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hyperlink" Target="http://www.zkteco.me/" TargetMode="Externa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kteco.me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zkteco.me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zkteco.me/" TargetMode="External"/><Relationship Id="rId2" Type="http://schemas.openxmlformats.org/officeDocument/2006/relationships/hyperlink" Target="http://www.zkteco.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491213"/>
            <a:ext cx="12192000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Web-Based Time Attendance Software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ZKTeco_White-Gre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309" y="5540375"/>
            <a:ext cx="2173972" cy="10880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827092" y="3336860"/>
            <a:ext cx="6342096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58677" y="2037565"/>
            <a:ext cx="861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rgbClr val="79BC2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</a:t>
            </a:r>
            <a:r>
              <a:rPr lang="en-US" sz="6600" b="1" dirty="0" smtClean="0">
                <a:solidFill>
                  <a:srgbClr val="79BC2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7.0</a:t>
            </a:r>
            <a:endParaRPr lang="en-US" sz="6600" b="1" dirty="0">
              <a:solidFill>
                <a:srgbClr val="79BC2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8392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ATTENDANCE CALCULATION AND REPORTS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734056"/>
            <a:ext cx="3035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The attendance reports are calculated easily and can be exported in CSV, PDF, and XLS format.</a:t>
            </a:r>
            <a:endParaRPr lang="en-IN" altLang="en-US" sz="24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015" y="1689446"/>
            <a:ext cx="6716182" cy="402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013" y="1707004"/>
            <a:ext cx="6702146" cy="401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文本框 1"/>
          <p:cNvSpPr txBox="1"/>
          <p:nvPr/>
        </p:nvSpPr>
        <p:spPr>
          <a:xfrm>
            <a:off x="875215" y="451992"/>
            <a:ext cx="5649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FLEXIBLE SHIFT SCHEDULING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3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4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745312"/>
            <a:ext cx="3035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Multiple Timetable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Cross day (24 hours)    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Shift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Auto 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Temporary Schedule </a:t>
            </a:r>
            <a:endParaRPr lang="en-US" altLang="en-US" sz="2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Calibri" pitchFamily="34" charset="0"/>
            </a:endParaRPr>
          </a:p>
        </p:txBody>
      </p:sp>
      <p:pic>
        <p:nvPicPr>
          <p:cNvPr id="13" name="图片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7402" y="4859590"/>
            <a:ext cx="1516042" cy="135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9884" y="4877878"/>
            <a:ext cx="1259020" cy="14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921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MULTI-LOCATION CENTRALIZED MANAGEMENT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Pic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8" y="1330929"/>
            <a:ext cx="10349545" cy="4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6151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</a:rPr>
              <a:t>EMBEDDED HR INTEGRATION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75215" y="2010542"/>
            <a:ext cx="4095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BioTime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7.0 is a platform which can be integrated with ERP and HR software to do synchronization in these fields (Employee, Department, Area, Job) with Middle table.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8981" y="-295275"/>
            <a:ext cx="5165522" cy="5202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54" y="1832662"/>
            <a:ext cx="5425388" cy="542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13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4816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REAL-TIME DASHBOARD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82473" y="2681304"/>
            <a:ext cx="3035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Easy menu navigation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User-friendly interface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You can manage attendance, personnel, device, and payroll in one system.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911" y="1686203"/>
            <a:ext cx="6732866" cy="361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91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 7.0 SAMPLE REPORTS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0297" y="1651553"/>
            <a:ext cx="7471406" cy="4414592"/>
          </a:xfrm>
          <a:prstGeom prst="rect">
            <a:avLst/>
          </a:prstGeom>
          <a:noFill/>
          <a:ln w="9525">
            <a:solidFill>
              <a:srgbClr val="474B4F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792534" y="1170432"/>
            <a:ext cx="2626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Attendance Summary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91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 7.0 SAMPLE REPORTS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042955" y="1170432"/>
            <a:ext cx="210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Daily Attendance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3504" y="1640377"/>
            <a:ext cx="6624993" cy="4431239"/>
          </a:xfrm>
          <a:prstGeom prst="rect">
            <a:avLst/>
          </a:prstGeom>
          <a:noFill/>
          <a:ln w="9525">
            <a:solidFill>
              <a:srgbClr val="474B4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91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 7.0 SAMPLE REPORTS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99405" y="1170432"/>
            <a:ext cx="201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First In, Last Out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7660" y="1621538"/>
            <a:ext cx="8877308" cy="4259703"/>
          </a:xfrm>
          <a:prstGeom prst="rect">
            <a:avLst/>
          </a:prstGeom>
          <a:noFill/>
          <a:ln w="9525">
            <a:solidFill>
              <a:srgbClr val="474B4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91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 7.0 SAMPLE REPORTS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180205" y="1170432"/>
            <a:ext cx="183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Total Timecard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5996" y="1625113"/>
            <a:ext cx="8083533" cy="4611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450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WPS REPORT CALCULATION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"/>
          <p:cNvGrpSpPr/>
          <p:nvPr/>
        </p:nvGrpSpPr>
        <p:grpSpPr>
          <a:xfrm>
            <a:off x="527470" y="1937243"/>
            <a:ext cx="11081036" cy="3183397"/>
            <a:chOff x="947737" y="1477338"/>
            <a:chExt cx="9932416" cy="2853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/>
            <a:srcRect b="38098"/>
            <a:stretch>
              <a:fillRect/>
            </a:stretch>
          </p:blipFill>
          <p:spPr bwMode="auto">
            <a:xfrm>
              <a:off x="947737" y="1477338"/>
              <a:ext cx="9932416" cy="2853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" descr="C:\Users\Monet-new\Documents\Tencent Files\3184746211\Image\~{{H_`X0%BB$X]`ONNE%ZRY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74774" y="3071158"/>
              <a:ext cx="9080500" cy="1259226"/>
            </a:xfrm>
            <a:prstGeom prst="rect">
              <a:avLst/>
            </a:prstGeom>
            <a:noFill/>
            <a:effectLst/>
          </p:spPr>
        </p:pic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15416"/>
            <a:ext cx="3081293" cy="748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 err="1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</a:t>
            </a:r>
            <a:r>
              <a:rPr kumimoji="1" lang="en-US" altLang="zh-CN" sz="4265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7.0</a:t>
            </a:r>
            <a:endParaRPr kumimoji="1" lang="zh-CN" altLang="en-US" sz="4265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3234" y="1432262"/>
            <a:ext cx="103635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6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BioTime 7.0 </a:t>
            </a:r>
            <a:r>
              <a:rPr lang="en-US" alt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 a powerful web-based time attendance software that can manage thousands of time attendance terminals under complex network (WLAN).</a:t>
            </a:r>
          </a:p>
          <a:p>
            <a:pPr algn="just"/>
            <a:endParaRPr lang="en-US" alt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US" alt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 features a </a:t>
            </a:r>
            <a:r>
              <a:rPr lang="en-US" altLang="en-US" sz="2600" u="sng" dirty="0" smtClean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 access control module</a:t>
            </a:r>
            <a:r>
              <a:rPr lang="en-US" altLang="en-US" sz="2600" dirty="0" smtClean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that can connect to ZKTeco standalone access control terminals. Another outstanding feature is the </a:t>
            </a:r>
            <a:r>
              <a:rPr lang="en-US" altLang="en-US" sz="2600" u="sng" dirty="0" smtClean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payroll module</a:t>
            </a:r>
            <a:r>
              <a:rPr lang="en-US" altLang="en-US" sz="2600" dirty="0" smtClean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that calculates employees’ wages according to their workloads and can generate WPS report easily.</a:t>
            </a:r>
          </a:p>
          <a:p>
            <a:pPr algn="just"/>
            <a:endParaRPr lang="en-US" alt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US" alt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 its new user-friendly UI, managing timetable, shifting schedule, and generating attendance reports have become easily managed.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474B4F"/>
                  </a:solidFill>
                  <a:latin typeface="Myriad Pro"/>
                  <a:hlinkClick r:id="rId3"/>
                </a:rPr>
                <a:t>www.zkteco.me</a:t>
              </a:r>
              <a:endParaRPr lang="en-US" sz="1400" dirty="0">
                <a:solidFill>
                  <a:srgbClr val="474B4F"/>
                </a:solidFill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309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TECHNICAL SPECIFICATION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9434"/>
              </p:ext>
            </p:extLst>
          </p:nvPr>
        </p:nvGraphicFramePr>
        <p:xfrm>
          <a:off x="1699992" y="1234440"/>
          <a:ext cx="8769795" cy="4571999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2109512"/>
                <a:gridCol w="6660283"/>
              </a:tblGrid>
              <a:tr h="485447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SimSun" pitchFamily="2" charset="-122"/>
                        </a:rPr>
                        <a:t>ITEMS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SimSun" pitchFamily="2" charset="-122"/>
                        <a:cs typeface="Segoe UI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SimSun" pitchFamily="2" charset="-122"/>
                        </a:rPr>
                        <a:t>SUPPORT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ea typeface="SimSun" pitchFamily="2" charset="-122"/>
                        <a:cs typeface="Segoe UI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89818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Templates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Palm / Finger Vein / Face / Fingerprint / RFID / Pin 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27955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IN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Server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Windows 7 (64-bit)/8/8.1/10, Windows </a:t>
                      </a:r>
                      <a:r>
                        <a:rPr kumimoji="0" lang="en-IN" altLang="en-US" sz="180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Server 2003/2008/2012/2014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54855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Networ</a:t>
                      </a: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k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TCP/IP / </a:t>
                      </a: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Wi-</a:t>
                      </a: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Fi / GPRS / 3G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9266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Protocol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Push SDK(Push Protocol)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9266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Browser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IE 11+ / Firefox 27+ / Chrome 33+ 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975392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Data</a:t>
                      </a: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base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8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PostgreSQL(Default) / </a:t>
                      </a: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MS SQL Server 2005/2008 (Recommended) / MySQL / Oracle11g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338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REQUIREMENT</a:t>
            </a:r>
            <a:endParaRPr kumimoji="1" lang="zh-CN" altLang="en-US" sz="3200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88366"/>
              </p:ext>
            </p:extLst>
          </p:nvPr>
        </p:nvGraphicFramePr>
        <p:xfrm>
          <a:off x="1699993" y="1234441"/>
          <a:ext cx="8724167" cy="4547381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2098537"/>
                <a:gridCol w="2208543"/>
                <a:gridCol w="2208544"/>
                <a:gridCol w="2208543"/>
              </a:tblGrid>
              <a:tr h="431137">
                <a:tc rowSpan="2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  <a:sym typeface="SimSun" pitchFamily="2" charset="-122"/>
                        </a:rPr>
                        <a:t>ITEMS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egoe UI Semibold" panose="020B0702040204020203" pitchFamily="34" charset="0"/>
                        <a:ea typeface="SimSun" pitchFamily="2" charset="-122"/>
                        <a:cs typeface="Segoe UI Semibold" panose="020B07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  <a:sym typeface="SimSun" pitchFamily="2" charset="-122"/>
                        </a:rPr>
                        <a:t>SUPPORT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egoe UI Semibold" panose="020B0702040204020203" pitchFamily="34" charset="0"/>
                        <a:ea typeface="SimSun" pitchFamily="2" charset="-122"/>
                        <a:cs typeface="Segoe UI Semibold" panose="020B07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SimSun" pitchFamily="2" charset="-122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SimSun" pitchFamily="2" charset="-122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311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egoe UI Semibold" panose="020B0702040204020203" pitchFamily="34" charset="0"/>
                          <a:ea typeface="SimSun" pitchFamily="2" charset="-122"/>
                          <a:cs typeface="Segoe UI Semibold" panose="020B0702040204020203" pitchFamily="34" charset="0"/>
                          <a:sym typeface="Calibri" pitchFamily="34" charset="0"/>
                        </a:rPr>
                        <a:t>100 Devices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egoe UI Semibold" panose="020B0702040204020203" pitchFamily="34" charset="0"/>
                          <a:ea typeface="SimSun" pitchFamily="2" charset="-122"/>
                          <a:cs typeface="Segoe UI Semibold" panose="020B0702040204020203" pitchFamily="34" charset="0"/>
                          <a:sym typeface="Calibri" pitchFamily="34" charset="0"/>
                        </a:rPr>
                        <a:t>200 Devices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egoe UI Semibold" panose="020B0702040204020203" pitchFamily="34" charset="0"/>
                          <a:ea typeface="SimSun" pitchFamily="2" charset="-122"/>
                          <a:cs typeface="Segoe UI Semibold" panose="020B0702040204020203" pitchFamily="34" charset="0"/>
                          <a:sym typeface="Calibri" pitchFamily="34" charset="0"/>
                        </a:rPr>
                        <a:t>500+ Devices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645242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CPU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Intel i3 Quad Core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  <a:sym typeface="Calibri" pitchFamily="34" charset="0"/>
                        </a:rPr>
                        <a:t>Intel i5 </a:t>
                      </a:r>
                      <a:r>
                        <a:rPr kumimoji="0" lang="en-US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  <a:sym typeface="Calibri" pitchFamily="34" charset="0"/>
                        </a:rPr>
                        <a:t>Magny-Cours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  <a:sym typeface="Calibri" pitchFamily="34" charset="0"/>
                        </a:rPr>
                        <a:t>Intel i7 </a:t>
                      </a:r>
                      <a:r>
                        <a:rPr kumimoji="0" lang="en-US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  <a:sym typeface="Calibri" pitchFamily="34" charset="0"/>
                        </a:rPr>
                        <a:t>Magny-Cours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86963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IN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RAM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</a:rPr>
                        <a:t>4G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</a:rPr>
                        <a:t>8G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ea typeface="SimSun" pitchFamily="2" charset="-122"/>
                          <a:cs typeface="Segoe UI Light" panose="020B0502040204020203" pitchFamily="34" charset="0"/>
                        </a:rPr>
                        <a:t>16G</a:t>
                      </a: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97988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Calibri" pitchFamily="34" charset="0"/>
                        </a:rPr>
                        <a:t>Storage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Available space of 100G or above. </a:t>
                      </a:r>
                    </a:p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(We recommend using NTFS hard disk partition </a:t>
                      </a:r>
                    </a:p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as the software installation directory)</a:t>
                      </a:r>
                      <a:endParaRPr kumimoji="0" lang="en-US" altLang="en-US" sz="2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OS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Windows 7-64 bit/ Windows 8/ Windows Server 2003/2008</a:t>
                      </a:r>
                      <a:endParaRPr kumimoji="0" lang="en-US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SimSun" pitchFamily="2" charset="-122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imSun" pitchFamily="2" charset="-122"/>
                        </a:rPr>
                        <a:t>Monitor Resolution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219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  <a:sym typeface="Segoe UI Light" pitchFamily="34" charset="0"/>
                        </a:rPr>
                        <a:t>1024*768px or above</a:t>
                      </a:r>
                      <a:endParaRPr kumimoji="0" lang="en-US" altLang="en-US" sz="2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Segoe UI Light" panose="020B0502040204020203" pitchFamily="34" charset="0"/>
                        <a:ea typeface="SimSun" pitchFamily="2" charset="-122"/>
                        <a:cs typeface="Segoe UI Light" panose="020B0502040204020203" pitchFamily="34" charset="0"/>
                        <a:sym typeface="Calibri" pitchFamily="34" charset="0"/>
                      </a:endParaRPr>
                    </a:p>
                  </a:txBody>
                  <a:tcPr marL="91439" marR="91439" marT="44652" marB="4465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6692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BIOTIME 7.0 MOBILE APPLICATION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8083296" y="1380744"/>
            <a:ext cx="2093976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1627632"/>
            <a:ext cx="3319272" cy="44805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93024" y="1691640"/>
            <a:ext cx="31546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Myriad Pro Light" pitchFamily="34" charset="0"/>
              </a:rPr>
              <a:t>Features:</a:t>
            </a:r>
          </a:p>
          <a:p>
            <a:endParaRPr lang="en-IN" altLang="en-US" b="1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Real-time attendance with  geographic location 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Attendance approvals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Real time notifications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Public and Private Announcements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Easy operation: Two-step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User-friendly interfaces for admin and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Online employee requests and status</a:t>
            </a:r>
          </a:p>
        </p:txBody>
      </p:sp>
      <p:grpSp>
        <p:nvGrpSpPr>
          <p:cNvPr id="11" name="Group 8"/>
          <p:cNvGrpSpPr/>
          <p:nvPr/>
        </p:nvGrpSpPr>
        <p:grpSpPr>
          <a:xfrm>
            <a:off x="4334582" y="1565117"/>
            <a:ext cx="2934897" cy="4519028"/>
            <a:chOff x="0" y="0"/>
            <a:chExt cx="2447925" cy="37814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 descr="C:\Users\Rosemol John\Desktop\mob_app_doc\mobile userguide\IMG_954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552450"/>
              <a:ext cx="1514475" cy="2693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2415806" y="1568818"/>
            <a:ext cx="3016555" cy="4510233"/>
            <a:chOff x="0" y="0"/>
            <a:chExt cx="2447925" cy="37814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 descr="C:\Users\Rosemol John\Desktop\mob_app_doc\mobile userguide\IMG_9537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552450"/>
              <a:ext cx="1499235" cy="266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oup 23"/>
          <p:cNvGrpSpPr/>
          <p:nvPr/>
        </p:nvGrpSpPr>
        <p:grpSpPr>
          <a:xfrm>
            <a:off x="466343" y="1564070"/>
            <a:ext cx="3053015" cy="4521513"/>
            <a:chOff x="0" y="0"/>
            <a:chExt cx="2447925" cy="378142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C:\Users\Rosemol John\Desktop\mob_app_doc\mobile userguide\IMG_953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552132"/>
              <a:ext cx="1504950" cy="2677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8587" y="1121182"/>
            <a:ext cx="348750" cy="42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652" y="1172340"/>
            <a:ext cx="34875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452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 NOTIFICATION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322576"/>
            <a:ext cx="30358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Interface providing easy access for employee requests.</a:t>
            </a:r>
          </a:p>
          <a:p>
            <a:endParaRPr lang="en-IN" sz="24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Display the status in multilevel approvals.</a:t>
            </a:r>
          </a:p>
        </p:txBody>
      </p:sp>
      <p:grpSp>
        <p:nvGrpSpPr>
          <p:cNvPr id="11" name="Group 13"/>
          <p:cNvGrpSpPr/>
          <p:nvPr/>
        </p:nvGrpSpPr>
        <p:grpSpPr>
          <a:xfrm>
            <a:off x="228233" y="1623224"/>
            <a:ext cx="2602692" cy="3989676"/>
            <a:chOff x="0" y="0"/>
            <a:chExt cx="2447925" cy="37814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 descr="C:\Users\Rosemol John\Desktop\mob_app_doc\mobile userguide\IMG_9555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31" y="536027"/>
              <a:ext cx="1515110" cy="2695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 16"/>
          <p:cNvGrpSpPr/>
          <p:nvPr/>
        </p:nvGrpSpPr>
        <p:grpSpPr>
          <a:xfrm>
            <a:off x="2517593" y="1671825"/>
            <a:ext cx="2705252" cy="3989676"/>
            <a:chOff x="0" y="0"/>
            <a:chExt cx="2447925" cy="37814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 descr="C:\Users\Rosemol John\Downloads\WhatsApp Image 2018-01-15 at 12.21.23 PM (1).jpe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57" y="544286"/>
              <a:ext cx="1511935" cy="2688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oup 19"/>
          <p:cNvGrpSpPr/>
          <p:nvPr/>
        </p:nvGrpSpPr>
        <p:grpSpPr>
          <a:xfrm>
            <a:off x="4901177" y="1669576"/>
            <a:ext cx="2731582" cy="3989676"/>
            <a:chOff x="0" y="0"/>
            <a:chExt cx="2446655" cy="378079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6655" cy="37807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C:\Users\Rosemol John\Downloads\WhatsApp Image 2018-01-15 at 12.21.23 PM.jpe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43" y="544286"/>
              <a:ext cx="1499870" cy="2688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Right Arrow 24"/>
          <p:cNvSpPr/>
          <p:nvPr/>
        </p:nvSpPr>
        <p:spPr>
          <a:xfrm>
            <a:off x="4901178" y="3429724"/>
            <a:ext cx="312460" cy="1853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2560958" y="3425424"/>
            <a:ext cx="312460" cy="1853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0" y="1669576"/>
            <a:ext cx="348750" cy="427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225" y="1720734"/>
            <a:ext cx="34875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3499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 REQUEST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01585" y="2322576"/>
            <a:ext cx="3163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 Request is to apply leave, training, overtime and manual punch.</a:t>
            </a:r>
          </a:p>
          <a:p>
            <a:pPr algn="just"/>
            <a:endParaRPr lang="en-IN" sz="2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requests will move to approval section which are to be approved by Admin or Approver.</a:t>
            </a:r>
            <a:endParaRPr lang="en-I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7" name="Group 2"/>
          <p:cNvGrpSpPr/>
          <p:nvPr/>
        </p:nvGrpSpPr>
        <p:grpSpPr>
          <a:xfrm>
            <a:off x="282642" y="1270375"/>
            <a:ext cx="2447606" cy="3781425"/>
            <a:chOff x="0" y="0"/>
            <a:chExt cx="2447925" cy="378142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 descr="C:\Users\Rosemol John\Desktop\mob_app_doc\mobile userguide\IMG_9545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31" y="567559"/>
              <a:ext cx="1478915" cy="26327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roup 5"/>
          <p:cNvGrpSpPr/>
          <p:nvPr/>
        </p:nvGrpSpPr>
        <p:grpSpPr>
          <a:xfrm>
            <a:off x="2798167" y="1270376"/>
            <a:ext cx="2447606" cy="3781425"/>
            <a:chOff x="0" y="0"/>
            <a:chExt cx="2447925" cy="378142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2" name="Picture 41" descr="C:\Users\Rosemol John\Desktop\mob_app_doc\mobile userguide\IMG_954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31" y="567558"/>
              <a:ext cx="1497330" cy="266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roup 6"/>
          <p:cNvGrpSpPr/>
          <p:nvPr/>
        </p:nvGrpSpPr>
        <p:grpSpPr>
          <a:xfrm>
            <a:off x="3941535" y="1930599"/>
            <a:ext cx="2447606" cy="3781425"/>
            <a:chOff x="0" y="0"/>
            <a:chExt cx="2447925" cy="378142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5" name="Picture 44" descr="C:\Users\Rosemol John\Desktop\mob_app_doc\mobile userguide\IMG_9547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66" y="551793"/>
              <a:ext cx="1506220" cy="267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roup 7"/>
          <p:cNvGrpSpPr/>
          <p:nvPr/>
        </p:nvGrpSpPr>
        <p:grpSpPr>
          <a:xfrm>
            <a:off x="5060896" y="2574470"/>
            <a:ext cx="2447606" cy="3781425"/>
            <a:chOff x="0" y="0"/>
            <a:chExt cx="2447925" cy="3781425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8" name="Picture 47" descr="C:\Users\Rosemol John\Desktop\mob_app_doc\mobile userguide\IMG_9548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31" y="536028"/>
              <a:ext cx="1497330" cy="270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Right Arrow 48"/>
          <p:cNvSpPr/>
          <p:nvPr/>
        </p:nvSpPr>
        <p:spPr>
          <a:xfrm>
            <a:off x="2483728" y="3029436"/>
            <a:ext cx="580303" cy="3424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160" y="1669576"/>
            <a:ext cx="348750" cy="427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4225" y="1720734"/>
            <a:ext cx="34875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343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APPROVAL FLOW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01585" y="2322576"/>
            <a:ext cx="316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Multi-level approvals for admin/approvers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 Punch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Schedule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3" name="Group 12"/>
          <p:cNvGrpSpPr/>
          <p:nvPr/>
        </p:nvGrpSpPr>
        <p:grpSpPr>
          <a:xfrm>
            <a:off x="146304" y="1464325"/>
            <a:ext cx="2685963" cy="4227418"/>
            <a:chOff x="0" y="0"/>
            <a:chExt cx="2447925" cy="378142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36028"/>
              <a:ext cx="1533525" cy="2727325"/>
            </a:xfrm>
            <a:prstGeom prst="rect">
              <a:avLst/>
            </a:prstGeom>
          </p:spPr>
        </p:pic>
      </p:grpSp>
      <p:grpSp>
        <p:nvGrpSpPr>
          <p:cNvPr id="26" name="Group 15"/>
          <p:cNvGrpSpPr/>
          <p:nvPr/>
        </p:nvGrpSpPr>
        <p:grpSpPr>
          <a:xfrm>
            <a:off x="2722456" y="1499615"/>
            <a:ext cx="2587940" cy="4227419"/>
            <a:chOff x="0" y="0"/>
            <a:chExt cx="2447925" cy="378142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65" y="551793"/>
              <a:ext cx="1565978" cy="2695575"/>
            </a:xfrm>
            <a:prstGeom prst="rect">
              <a:avLst/>
            </a:prstGeom>
          </p:spPr>
        </p:pic>
      </p:grpSp>
      <p:grpSp>
        <p:nvGrpSpPr>
          <p:cNvPr id="29" name="Group 18"/>
          <p:cNvGrpSpPr/>
          <p:nvPr/>
        </p:nvGrpSpPr>
        <p:grpSpPr>
          <a:xfrm>
            <a:off x="5134120" y="1499616"/>
            <a:ext cx="2830951" cy="4227418"/>
            <a:chOff x="0" y="0"/>
            <a:chExt cx="2447925" cy="378142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36028"/>
              <a:ext cx="1564957" cy="2718435"/>
            </a:xfrm>
            <a:prstGeom prst="rect">
              <a:avLst/>
            </a:prstGeom>
          </p:spPr>
        </p:pic>
      </p:grpSp>
      <p:sp>
        <p:nvSpPr>
          <p:cNvPr id="32" name="Right Arrow 31"/>
          <p:cNvSpPr/>
          <p:nvPr/>
        </p:nvSpPr>
        <p:spPr>
          <a:xfrm>
            <a:off x="2648549" y="3021717"/>
            <a:ext cx="340692" cy="246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106688" y="3021717"/>
            <a:ext cx="340692" cy="246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0" y="1669576"/>
            <a:ext cx="348750" cy="4275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225" y="1720734"/>
            <a:ext cx="34875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SCHEDULE ASSIGNMENT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01585" y="2258568"/>
            <a:ext cx="3163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Schedule display from </a:t>
            </a:r>
            <a:r>
              <a:rPr lang="en-IN" sz="2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BioTime</a:t>
            </a: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main server.</a:t>
            </a:r>
          </a:p>
          <a:p>
            <a:pPr algn="just"/>
            <a:endParaRPr lang="en-IN" sz="2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Schedule change request to be approved by Admin/Approver</a:t>
            </a:r>
          </a:p>
          <a:p>
            <a:pPr algn="just"/>
            <a:endParaRPr lang="en-IN" sz="2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Online Approval for the schedule change.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45886" y="1165940"/>
            <a:ext cx="3037718" cy="4543857"/>
            <a:chOff x="0" y="0"/>
            <a:chExt cx="2447925" cy="378142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 descr="C:\Users\Rosemol John\Desktop\mob_app_doc\mobile userguide\IMG_9549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65" y="583324"/>
              <a:ext cx="1540872" cy="26638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" name="Straight Connector 38"/>
          <p:cNvCxnSpPr/>
          <p:nvPr/>
        </p:nvCxnSpPr>
        <p:spPr>
          <a:xfrm>
            <a:off x="2520696" y="4888992"/>
            <a:ext cx="1648968" cy="304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3820952" y="1137027"/>
            <a:ext cx="3146751" cy="4569893"/>
            <a:chOff x="0" y="0"/>
            <a:chExt cx="2447925" cy="378142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t="9615" r="24679" b="9615"/>
            <a:stretch/>
          </p:blipFill>
          <p:spPr bwMode="auto">
            <a:xfrm>
              <a:off x="0" y="0"/>
              <a:ext cx="2447925" cy="3781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4" name="Picture 43" descr="C:\Users\Rosemol John\Desktop\mob_app_doc\mobile userguide\IMG_9550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31" y="551793"/>
              <a:ext cx="1497330" cy="269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0" y="1669576"/>
            <a:ext cx="348750" cy="427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225" y="1720734"/>
            <a:ext cx="34875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295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APPLICATIONS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225884" y="1432946"/>
            <a:ext cx="9740233" cy="2072396"/>
            <a:chOff x="932880" y="1432946"/>
            <a:chExt cx="9740233" cy="2072396"/>
          </a:xfrm>
        </p:grpSpPr>
        <p:grpSp>
          <p:nvGrpSpPr>
            <p:cNvPr id="21" name="Group 74"/>
            <p:cNvGrpSpPr/>
            <p:nvPr/>
          </p:nvGrpSpPr>
          <p:grpSpPr>
            <a:xfrm>
              <a:off x="932880" y="1466594"/>
              <a:ext cx="1578049" cy="2038748"/>
              <a:chOff x="933001" y="1466594"/>
              <a:chExt cx="1578255" cy="203874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33001" y="3135040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5" name="文本框 8"/>
              <p:cNvSpPr txBox="1"/>
              <p:nvPr/>
            </p:nvSpPr>
            <p:spPr>
              <a:xfrm>
                <a:off x="933001" y="3166790"/>
                <a:ext cx="1578255" cy="338552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4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Government</a:t>
                </a:r>
                <a:endParaRPr lang="zh-CN" altLang="en-US" sz="18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6" name="Group 43"/>
              <p:cNvGrpSpPr/>
              <p:nvPr/>
            </p:nvGrpSpPr>
            <p:grpSpPr>
              <a:xfrm>
                <a:off x="933496" y="1466594"/>
                <a:ext cx="1571117" cy="1546932"/>
                <a:chOff x="582756" y="2783522"/>
                <a:chExt cx="2171472" cy="2138045"/>
              </a:xfrm>
            </p:grpSpPr>
            <p:grpSp>
              <p:nvGrpSpPr>
                <p:cNvPr id="27" name="Group 41"/>
                <p:cNvGrpSpPr/>
                <p:nvPr/>
              </p:nvGrpSpPr>
              <p:grpSpPr>
                <a:xfrm>
                  <a:off x="582756" y="2783522"/>
                  <a:ext cx="2171472" cy="2138045"/>
                  <a:chOff x="601507" y="1718945"/>
                  <a:chExt cx="2171472" cy="2138045"/>
                </a:xfrm>
              </p:grpSpPr>
              <p:pic>
                <p:nvPicPr>
                  <p:cNvPr id="29" name="图片 6" descr="C:\Users\Administrator\Desktop\636905_115929587157_2.jpg636905_115929587157_2"/>
                  <p:cNvPicPr preferRelativeResize="0"/>
                  <p:nvPr/>
                </p:nvPicPr>
                <p:blipFill>
                  <a:blip r:embed="rId4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620329" y="1718945"/>
                    <a:ext cx="215265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30" name="Rectangle 29"/>
                  <p:cNvSpPr/>
                  <p:nvPr/>
                </p:nvSpPr>
                <p:spPr>
                  <a:xfrm>
                    <a:off x="601507" y="172339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281" y="2979470"/>
                  <a:ext cx="2152721" cy="16145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Group 75"/>
            <p:cNvGrpSpPr/>
            <p:nvPr/>
          </p:nvGrpSpPr>
          <p:grpSpPr>
            <a:xfrm>
              <a:off x="3637516" y="1466566"/>
              <a:ext cx="1591883" cy="2037805"/>
              <a:chOff x="3661960" y="1466565"/>
              <a:chExt cx="1592090" cy="2037805"/>
            </a:xfrm>
          </p:grpSpPr>
          <p:grpSp>
            <p:nvGrpSpPr>
              <p:cNvPr id="32" name="Group 44"/>
              <p:cNvGrpSpPr/>
              <p:nvPr/>
            </p:nvGrpSpPr>
            <p:grpSpPr>
              <a:xfrm>
                <a:off x="3675795" y="1466565"/>
                <a:ext cx="1578255" cy="1546961"/>
                <a:chOff x="3557720" y="2779077"/>
                <a:chExt cx="2181296" cy="2138045"/>
              </a:xfrm>
            </p:grpSpPr>
            <p:grpSp>
              <p:nvGrpSpPr>
                <p:cNvPr id="35" name="Group 24"/>
                <p:cNvGrpSpPr/>
                <p:nvPr/>
              </p:nvGrpSpPr>
              <p:grpSpPr>
                <a:xfrm>
                  <a:off x="3586295" y="2779077"/>
                  <a:ext cx="2152721" cy="2138045"/>
                  <a:chOff x="4933451" y="1724025"/>
                  <a:chExt cx="2152721" cy="2138045"/>
                </a:xfrm>
              </p:grpSpPr>
              <p:pic>
                <p:nvPicPr>
                  <p:cNvPr id="38" name="图片 5" descr="C:\Users\Administrator\Desktop\54.jpg54"/>
                  <p:cNvPicPr preferRelativeResize="0"/>
                  <p:nvPr/>
                </p:nvPicPr>
                <p:blipFill rotWithShape="1">
                  <a:blip r:embed="rId6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4933451" y="1724025"/>
                    <a:ext cx="213360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40" name="Rectangle 39"/>
                  <p:cNvSpPr/>
                  <p:nvPr/>
                </p:nvSpPr>
                <p:spPr>
                  <a:xfrm>
                    <a:off x="4933451" y="172847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37" name="Picture 2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15933" r="24615"/>
                <a:stretch>
                  <a:fillRect/>
                </a:stretch>
              </p:blipFill>
              <p:spPr bwMode="auto">
                <a:xfrm>
                  <a:off x="3557720" y="2990280"/>
                  <a:ext cx="2162175" cy="16037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33" name="Rectangle 32"/>
              <p:cNvSpPr/>
              <p:nvPr/>
            </p:nvSpPr>
            <p:spPr>
              <a:xfrm>
                <a:off x="3661960" y="3135040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文本框 8"/>
              <p:cNvSpPr txBox="1"/>
              <p:nvPr/>
            </p:nvSpPr>
            <p:spPr>
              <a:xfrm>
                <a:off x="3661960" y="3179490"/>
                <a:ext cx="1578255" cy="292386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1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Schools &amp; Universities</a:t>
                </a:r>
                <a:endParaRPr lang="zh-CN" altLang="en-US" sz="14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1" name="Group 76"/>
            <p:cNvGrpSpPr/>
            <p:nvPr/>
          </p:nvGrpSpPr>
          <p:grpSpPr>
            <a:xfrm>
              <a:off x="6355986" y="1436150"/>
              <a:ext cx="1591854" cy="2034755"/>
              <a:chOff x="6215444" y="1436149"/>
              <a:chExt cx="1592061" cy="2034755"/>
            </a:xfrm>
          </p:grpSpPr>
          <p:grpSp>
            <p:nvGrpSpPr>
              <p:cNvPr id="42" name="Group 45"/>
              <p:cNvGrpSpPr/>
              <p:nvPr/>
            </p:nvGrpSpPr>
            <p:grpSpPr>
              <a:xfrm>
                <a:off x="6253164" y="1436149"/>
                <a:ext cx="1554341" cy="1543745"/>
                <a:chOff x="6558579" y="2765742"/>
                <a:chExt cx="2152721" cy="2138045"/>
              </a:xfrm>
            </p:grpSpPr>
            <p:grpSp>
              <p:nvGrpSpPr>
                <p:cNvPr id="47" name="Group 29"/>
                <p:cNvGrpSpPr/>
                <p:nvPr/>
              </p:nvGrpSpPr>
              <p:grpSpPr>
                <a:xfrm>
                  <a:off x="6558579" y="2765742"/>
                  <a:ext cx="2152721" cy="2138045"/>
                  <a:chOff x="8826072" y="1718945"/>
                  <a:chExt cx="2152721" cy="2138045"/>
                </a:xfrm>
              </p:grpSpPr>
              <p:pic>
                <p:nvPicPr>
                  <p:cNvPr id="49" name="图片 5" descr="C:\Users\Administrator\Desktop\54.jpg54"/>
                  <p:cNvPicPr preferRelativeResize="0"/>
                  <p:nvPr/>
                </p:nvPicPr>
                <p:blipFill rotWithShape="1">
                  <a:blip r:embed="rId8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8826072" y="1718945"/>
                    <a:ext cx="213360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50" name="Rectangle 49"/>
                  <p:cNvSpPr/>
                  <p:nvPr/>
                </p:nvSpPr>
                <p:spPr>
                  <a:xfrm>
                    <a:off x="8826072" y="172339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48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 l="15288" r="7731"/>
                <a:stretch>
                  <a:fillRect/>
                </a:stretch>
              </p:blipFill>
              <p:spPr bwMode="auto">
                <a:xfrm>
                  <a:off x="6558649" y="2990280"/>
                  <a:ext cx="2133529" cy="16145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6215444" y="3101574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文本框 8"/>
              <p:cNvSpPr txBox="1"/>
              <p:nvPr/>
            </p:nvSpPr>
            <p:spPr>
              <a:xfrm>
                <a:off x="6215444" y="3139674"/>
                <a:ext cx="1578255" cy="307775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2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Construction Sites</a:t>
                </a:r>
                <a:endParaRPr lang="zh-CN" alt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1" name="Group 77"/>
            <p:cNvGrpSpPr/>
            <p:nvPr/>
          </p:nvGrpSpPr>
          <p:grpSpPr>
            <a:xfrm>
              <a:off x="9074426" y="1432946"/>
              <a:ext cx="1598687" cy="2037959"/>
              <a:chOff x="9075608" y="1432945"/>
              <a:chExt cx="1598895" cy="2037959"/>
            </a:xfrm>
          </p:grpSpPr>
          <p:grpSp>
            <p:nvGrpSpPr>
              <p:cNvPr id="52" name="Group 46"/>
              <p:cNvGrpSpPr/>
              <p:nvPr/>
            </p:nvGrpSpPr>
            <p:grpSpPr>
              <a:xfrm>
                <a:off x="9114361" y="1432945"/>
                <a:ext cx="1560142" cy="1540537"/>
                <a:chOff x="9526290" y="2770187"/>
                <a:chExt cx="2165254" cy="2138045"/>
              </a:xfrm>
            </p:grpSpPr>
            <p:grpSp>
              <p:nvGrpSpPr>
                <p:cNvPr id="55" name="Group 38"/>
                <p:cNvGrpSpPr/>
                <p:nvPr/>
              </p:nvGrpSpPr>
              <p:grpSpPr>
                <a:xfrm>
                  <a:off x="9538823" y="2770187"/>
                  <a:ext cx="2152721" cy="2138045"/>
                  <a:chOff x="8826072" y="1718945"/>
                  <a:chExt cx="2152721" cy="2138045"/>
                </a:xfrm>
              </p:grpSpPr>
              <p:pic>
                <p:nvPicPr>
                  <p:cNvPr id="57" name="图片 5" descr="C:\Users\Administrator\Desktop\54.jpg54"/>
                  <p:cNvPicPr preferRelativeResize="0"/>
                  <p:nvPr/>
                </p:nvPicPr>
                <p:blipFill rotWithShape="1">
                  <a:blip r:embed="rId10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8826072" y="1718945"/>
                    <a:ext cx="213360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60" name="Rectangle 59"/>
                  <p:cNvSpPr/>
                  <p:nvPr/>
                </p:nvSpPr>
                <p:spPr>
                  <a:xfrm>
                    <a:off x="8826072" y="172339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56" name="Picture 4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9526290" y="2990280"/>
                  <a:ext cx="2136608" cy="16145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53" name="Rectangle 52"/>
              <p:cNvSpPr/>
              <p:nvPr/>
            </p:nvSpPr>
            <p:spPr>
              <a:xfrm>
                <a:off x="9075608" y="3100602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文本框 8"/>
              <p:cNvSpPr txBox="1"/>
              <p:nvPr/>
            </p:nvSpPr>
            <p:spPr>
              <a:xfrm>
                <a:off x="9075608" y="3132352"/>
                <a:ext cx="1578255" cy="338552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4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Chain Stores</a:t>
                </a:r>
                <a:endParaRPr lang="zh-CN" altLang="en-US" sz="18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2619518" y="3985165"/>
            <a:ext cx="6952965" cy="2027752"/>
            <a:chOff x="2219960" y="3985165"/>
            <a:chExt cx="6952965" cy="2027752"/>
          </a:xfrm>
        </p:grpSpPr>
        <p:grpSp>
          <p:nvGrpSpPr>
            <p:cNvPr id="61" name="Group 78"/>
            <p:cNvGrpSpPr/>
            <p:nvPr/>
          </p:nvGrpSpPr>
          <p:grpSpPr>
            <a:xfrm>
              <a:off x="2219960" y="3986404"/>
              <a:ext cx="1578049" cy="2025274"/>
              <a:chOff x="2220248" y="3988615"/>
              <a:chExt cx="1578255" cy="2025274"/>
            </a:xfrm>
          </p:grpSpPr>
          <p:grpSp>
            <p:nvGrpSpPr>
              <p:cNvPr id="62" name="Group 35"/>
              <p:cNvGrpSpPr/>
              <p:nvPr/>
            </p:nvGrpSpPr>
            <p:grpSpPr>
              <a:xfrm>
                <a:off x="2227394" y="3988615"/>
                <a:ext cx="1569362" cy="1538455"/>
                <a:chOff x="573231" y="2783522"/>
                <a:chExt cx="2180997" cy="2138045"/>
              </a:xfrm>
            </p:grpSpPr>
            <p:grpSp>
              <p:nvGrpSpPr>
                <p:cNvPr id="65" name="Group 31"/>
                <p:cNvGrpSpPr/>
                <p:nvPr/>
              </p:nvGrpSpPr>
              <p:grpSpPr>
                <a:xfrm>
                  <a:off x="582756" y="2783522"/>
                  <a:ext cx="2171472" cy="2138045"/>
                  <a:chOff x="601507" y="1718945"/>
                  <a:chExt cx="2171472" cy="2138045"/>
                </a:xfrm>
              </p:grpSpPr>
              <p:pic>
                <p:nvPicPr>
                  <p:cNvPr id="67" name="图片 6" descr="C:\Users\Administrator\Desktop\636905_115929587157_2.jpg636905_115929587157_2"/>
                  <p:cNvPicPr preferRelativeResize="0"/>
                  <p:nvPr/>
                </p:nvPicPr>
                <p:blipFill>
                  <a:blip r:embed="rId12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620329" y="1718945"/>
                    <a:ext cx="215265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68" name="Rectangle 67"/>
                  <p:cNvSpPr/>
                  <p:nvPr/>
                </p:nvSpPr>
                <p:spPr>
                  <a:xfrm>
                    <a:off x="601507" y="172339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66" name="Picture 5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 l="17666" r="12377"/>
                <a:stretch>
                  <a:fillRect/>
                </a:stretch>
              </p:blipFill>
              <p:spPr bwMode="auto">
                <a:xfrm>
                  <a:off x="573231" y="3001090"/>
                  <a:ext cx="2171472" cy="16037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63" name="Rectangle 62"/>
              <p:cNvSpPr/>
              <p:nvPr/>
            </p:nvSpPr>
            <p:spPr>
              <a:xfrm>
                <a:off x="2220248" y="5643587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4" name="文本框 8"/>
              <p:cNvSpPr txBox="1"/>
              <p:nvPr/>
            </p:nvSpPr>
            <p:spPr>
              <a:xfrm>
                <a:off x="2220248" y="5675337"/>
                <a:ext cx="1578255" cy="338552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4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Hospitals</a:t>
                </a:r>
                <a:endParaRPr lang="zh-CN" altLang="en-US" sz="18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9" name="Group 79"/>
            <p:cNvGrpSpPr/>
            <p:nvPr/>
          </p:nvGrpSpPr>
          <p:grpSpPr>
            <a:xfrm>
              <a:off x="4900501" y="3985165"/>
              <a:ext cx="1591883" cy="2027752"/>
              <a:chOff x="4851944" y="3984193"/>
              <a:chExt cx="1592090" cy="2027752"/>
            </a:xfrm>
          </p:grpSpPr>
          <p:grpSp>
            <p:nvGrpSpPr>
              <p:cNvPr id="70" name="Group 50"/>
              <p:cNvGrpSpPr/>
              <p:nvPr/>
            </p:nvGrpSpPr>
            <p:grpSpPr>
              <a:xfrm>
                <a:off x="4879562" y="3984193"/>
                <a:ext cx="1564472" cy="1546961"/>
                <a:chOff x="3576770" y="2779077"/>
                <a:chExt cx="2162246" cy="2138045"/>
              </a:xfrm>
            </p:grpSpPr>
            <p:grpSp>
              <p:nvGrpSpPr>
                <p:cNvPr id="73" name="Group 35"/>
                <p:cNvGrpSpPr/>
                <p:nvPr/>
              </p:nvGrpSpPr>
              <p:grpSpPr>
                <a:xfrm>
                  <a:off x="3586295" y="2779077"/>
                  <a:ext cx="2152721" cy="2138045"/>
                  <a:chOff x="4933451" y="1724025"/>
                  <a:chExt cx="2152721" cy="2138045"/>
                </a:xfrm>
              </p:grpSpPr>
              <p:pic>
                <p:nvPicPr>
                  <p:cNvPr id="75" name="图片 5" descr="C:\Users\Administrator\Desktop\54.jpg54"/>
                  <p:cNvPicPr preferRelativeResize="0"/>
                  <p:nvPr/>
                </p:nvPicPr>
                <p:blipFill rotWithShape="1">
                  <a:blip r:embed="rId6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4933451" y="1724025"/>
                    <a:ext cx="213360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76" name="Rectangle 75"/>
                  <p:cNvSpPr/>
                  <p:nvPr/>
                </p:nvSpPr>
                <p:spPr>
                  <a:xfrm>
                    <a:off x="4933451" y="172847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74" name="Picture 3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3576770" y="2944463"/>
                  <a:ext cx="2152721" cy="1660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71" name="Rectangle 70"/>
              <p:cNvSpPr/>
              <p:nvPr/>
            </p:nvSpPr>
            <p:spPr>
              <a:xfrm>
                <a:off x="4851944" y="5642615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2" name="文本框 8"/>
              <p:cNvSpPr txBox="1"/>
              <p:nvPr/>
            </p:nvSpPr>
            <p:spPr>
              <a:xfrm>
                <a:off x="4851944" y="5674365"/>
                <a:ext cx="1578255" cy="307775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2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Commercial Offices</a:t>
                </a:r>
                <a:endParaRPr lang="zh-CN" alt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7" name="Group 80"/>
            <p:cNvGrpSpPr/>
            <p:nvPr/>
          </p:nvGrpSpPr>
          <p:grpSpPr>
            <a:xfrm>
              <a:off x="7594876" y="3996595"/>
              <a:ext cx="1578049" cy="2004892"/>
              <a:chOff x="7595864" y="3984193"/>
              <a:chExt cx="1578255" cy="2004892"/>
            </a:xfrm>
          </p:grpSpPr>
          <p:grpSp>
            <p:nvGrpSpPr>
              <p:cNvPr id="78" name="Group 55"/>
              <p:cNvGrpSpPr/>
              <p:nvPr/>
            </p:nvGrpSpPr>
            <p:grpSpPr>
              <a:xfrm>
                <a:off x="7634394" y="3984193"/>
                <a:ext cx="1539725" cy="1522492"/>
                <a:chOff x="6549054" y="2765742"/>
                <a:chExt cx="2162246" cy="2138045"/>
              </a:xfrm>
            </p:grpSpPr>
            <p:grpSp>
              <p:nvGrpSpPr>
                <p:cNvPr id="81" name="Group 38"/>
                <p:cNvGrpSpPr/>
                <p:nvPr/>
              </p:nvGrpSpPr>
              <p:grpSpPr>
                <a:xfrm>
                  <a:off x="6558579" y="2765742"/>
                  <a:ext cx="2152721" cy="2138045"/>
                  <a:chOff x="8826072" y="1718945"/>
                  <a:chExt cx="2152721" cy="2138045"/>
                </a:xfrm>
              </p:grpSpPr>
              <p:pic>
                <p:nvPicPr>
                  <p:cNvPr id="83" name="图片 5" descr="C:\Users\Administrator\Desktop\54.jpg54"/>
                  <p:cNvPicPr preferRelativeResize="0"/>
                  <p:nvPr/>
                </p:nvPicPr>
                <p:blipFill rotWithShape="1">
                  <a:blip r:embed="rId15" cstate="print">
                    <a:grayscl/>
                  </a:blip>
                  <a:srcRect/>
                  <a:stretch>
                    <a:fillRect/>
                  </a:stretch>
                </p:blipFill>
                <p:spPr>
                  <a:xfrm>
                    <a:off x="8826072" y="1718945"/>
                    <a:ext cx="2133600" cy="213360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88900" cap="sq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twoPt" dir="t">
                      <a:rot lat="0" lon="0" rev="7200000"/>
                    </a:lightRig>
                  </a:scene3d>
                  <a:sp3d>
                    <a:bevelT w="25400" h="19050"/>
                    <a:contourClr>
                      <a:srgbClr val="FFFFFF"/>
                    </a:contourClr>
                  </a:sp3d>
                </p:spPr>
              </p:pic>
              <p:sp>
                <p:nvSpPr>
                  <p:cNvPr id="84" name="Rectangle 83"/>
                  <p:cNvSpPr/>
                  <p:nvPr/>
                </p:nvSpPr>
                <p:spPr>
                  <a:xfrm>
                    <a:off x="8826072" y="1723390"/>
                    <a:ext cx="2152721" cy="21336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pic>
              <p:nvPicPr>
                <p:cNvPr id="82" name="Picture 4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 l="7820"/>
                <a:stretch>
                  <a:fillRect/>
                </a:stretch>
              </p:blipFill>
              <p:spPr bwMode="auto">
                <a:xfrm>
                  <a:off x="6549054" y="3001090"/>
                  <a:ext cx="2133270" cy="16037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79" name="Rectangle 78"/>
              <p:cNvSpPr/>
              <p:nvPr/>
            </p:nvSpPr>
            <p:spPr>
              <a:xfrm>
                <a:off x="7595864" y="5618783"/>
                <a:ext cx="1578255" cy="369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0" name="文本框 8"/>
              <p:cNvSpPr txBox="1"/>
              <p:nvPr/>
            </p:nvSpPr>
            <p:spPr>
              <a:xfrm>
                <a:off x="7595864" y="5650533"/>
                <a:ext cx="1578255" cy="338552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 algn="ctr" defTabSz="1218565">
                  <a:defRPr/>
                </a:pPr>
                <a:r>
                  <a:rPr lang="en-US" altLang="zh-CN" sz="1400" kern="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Retail &amp; Logistics</a:t>
                </a:r>
                <a:endParaRPr lang="zh-CN" altLang="en-US" sz="18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4540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SUCCESSFUL PROJECTS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0" y="1377229"/>
            <a:ext cx="12192000" cy="4630380"/>
          </a:xfrm>
          <a:prstGeom prst="rect">
            <a:avLst/>
          </a:prstGeom>
          <a:solidFill>
            <a:srgbClr val="474B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e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2810" y="1725108"/>
            <a:ext cx="999804" cy="999804"/>
          </a:xfrm>
          <a:prstGeom prst="rect">
            <a:avLst/>
          </a:prstGeom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1057" y="3169809"/>
            <a:ext cx="931557" cy="99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0773" y="3164069"/>
            <a:ext cx="1189279" cy="9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36119" y="3164069"/>
            <a:ext cx="1057223" cy="9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80869" y="3169809"/>
            <a:ext cx="992889" cy="99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4490" y="3164069"/>
            <a:ext cx="1528380" cy="9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4490" y="1725106"/>
            <a:ext cx="830377" cy="99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31377" y="1725102"/>
            <a:ext cx="1029517" cy="99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64731" y="1725104"/>
            <a:ext cx="1851513" cy="99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44489" y="4742011"/>
            <a:ext cx="3873270" cy="8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526129" y="1726284"/>
            <a:ext cx="1034871" cy="9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484014" y="3182269"/>
            <a:ext cx="2153973" cy="98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940231" y="1725107"/>
            <a:ext cx="1630239" cy="9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46529" y="4742010"/>
            <a:ext cx="2418299" cy="8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474172" y="4704399"/>
            <a:ext cx="1224321" cy="8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9620021" y="4729818"/>
            <a:ext cx="21999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232801" y="3169809"/>
            <a:ext cx="1444749" cy="99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8551840" y="4742010"/>
            <a:ext cx="850674" cy="8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0792730" y="1726282"/>
            <a:ext cx="1044783" cy="9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9"/>
          <p:cNvPicPr>
            <a:picLocks noChangeAspect="1" noChangeArrowheads="1"/>
          </p:cNvPicPr>
          <p:nvPr/>
        </p:nvPicPr>
        <p:blipFill>
          <a:blip r:embed="rId23"/>
          <a:srcRect b="5326"/>
          <a:stretch>
            <a:fillRect/>
          </a:stretch>
        </p:blipFill>
        <p:spPr bwMode="auto">
          <a:xfrm>
            <a:off x="8180869" y="1725108"/>
            <a:ext cx="1061248" cy="99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389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</a:rPr>
              <a:t>BIOTIME 7.0 TRIAL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75215" y="1319914"/>
            <a:ext cx="104302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2000" dirty="0" smtClean="0">
                <a:latin typeface="Segoe UI" panose="020B0502040204020203" pitchFamily="34" charset="0"/>
                <a:cs typeface="Segoe UI" panose="020B0502040204020203" pitchFamily="34" charset="0"/>
                <a:sym typeface="Myriad Pro Light" pitchFamily="34" charset="0"/>
              </a:rPr>
              <a:t>To try the software for free:</a:t>
            </a:r>
            <a:r>
              <a:rPr lang="en-US" altLang="en-US" sz="2000" b="1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		</a:t>
            </a:r>
            <a:r>
              <a:rPr lang="en-US" altLang="en-US" sz="2000" b="1" dirty="0">
                <a:solidFill>
                  <a:srgbClr val="467125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  <a:hlinkClick r:id="rId4"/>
              </a:rPr>
              <a:t>Click Here</a:t>
            </a:r>
            <a:endParaRPr lang="en-US" altLang="en-US" sz="2000" b="1" dirty="0">
              <a:solidFill>
                <a:srgbClr val="467125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endParaRPr lang="en-US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r>
              <a:rPr lang="en-US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http://80.227.52.78:8080/accounts/login/</a:t>
            </a:r>
          </a:p>
          <a:p>
            <a:endParaRPr lang="en-US" altLang="en-US" sz="2000" dirty="0" smtClean="0"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endParaRPr lang="en-US" altLang="en-US" sz="2000" dirty="0" smtClean="0">
              <a:latin typeface="Segoe UI" panose="020B0502040204020203" pitchFamily="34" charset="0"/>
              <a:cs typeface="Segoe UI" panose="020B0502040204020203" pitchFamily="34" charset="0"/>
              <a:sym typeface="Myriad Pro Light" pitchFamily="34" charset="0"/>
            </a:endParaRPr>
          </a:p>
          <a:p>
            <a:r>
              <a:rPr lang="en-US" altLang="en-US" sz="2000" dirty="0" smtClean="0">
                <a:latin typeface="Segoe UI" panose="020B0502040204020203" pitchFamily="34" charset="0"/>
                <a:cs typeface="Segoe UI" panose="020B0502040204020203" pitchFamily="34" charset="0"/>
                <a:sym typeface="Myriad Pro Light" pitchFamily="34" charset="0"/>
              </a:rPr>
              <a:t>To download the software:</a:t>
            </a:r>
            <a:r>
              <a:rPr lang="en-US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	</a:t>
            </a:r>
            <a:r>
              <a:rPr lang="en-US" altLang="en-US" sz="2000" b="1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	</a:t>
            </a:r>
            <a:r>
              <a:rPr lang="en-US" altLang="en-US" sz="2000" b="1" u="sng" dirty="0" smtClean="0"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  <a:hlinkClick r:id="rId5"/>
              </a:rPr>
              <a:t>Click Here</a:t>
            </a:r>
            <a:endParaRPr lang="en-US" altLang="en-US" sz="2000" b="1" u="sng" dirty="0" smtClean="0"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endParaRPr lang="en-US" altLang="en-US" sz="2000" b="1" u="sng" dirty="0" smtClean="0"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  <a:p>
            <a:endParaRPr lang="en-US" altLang="en-US" sz="2000" b="1" u="sng" dirty="0" smtClean="0"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5215" y="3981116"/>
            <a:ext cx="679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Download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ZKBioTime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APP 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App Store or Google Play Store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875" y="4634848"/>
            <a:ext cx="1327500" cy="45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48" y="4646098"/>
            <a:ext cx="1293750" cy="438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07" y="5218614"/>
            <a:ext cx="1184031" cy="1184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0" y="5218614"/>
            <a:ext cx="1184031" cy="11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742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15416"/>
            <a:ext cx="2683748" cy="748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FEATURES</a:t>
            </a:r>
            <a:endParaRPr kumimoji="1" lang="zh-CN" altLang="en-US" sz="4265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46539" y="1398696"/>
            <a:ext cx="10665941" cy="4864946"/>
            <a:chOff x="646539" y="1398696"/>
            <a:chExt cx="10665941" cy="4864946"/>
          </a:xfrm>
        </p:grpSpPr>
        <p:grpSp>
          <p:nvGrpSpPr>
            <p:cNvPr id="54" name="Group 53"/>
            <p:cNvGrpSpPr/>
            <p:nvPr/>
          </p:nvGrpSpPr>
          <p:grpSpPr>
            <a:xfrm>
              <a:off x="646539" y="1398696"/>
              <a:ext cx="4716082" cy="589721"/>
              <a:chOff x="646539" y="1398696"/>
              <a:chExt cx="4716082" cy="589721"/>
            </a:xfrm>
          </p:grpSpPr>
          <p:pic>
            <p:nvPicPr>
              <p:cNvPr id="9" name="Picture 8" descr="Web-based-0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6539" y="1398696"/>
                <a:ext cx="589644" cy="58972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78393" y="1508890"/>
                <a:ext cx="408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Web-Based Time Attendance Software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46539" y="2805400"/>
              <a:ext cx="4730148" cy="646331"/>
              <a:chOff x="646539" y="2805400"/>
              <a:chExt cx="4730148" cy="646331"/>
            </a:xfrm>
          </p:grpSpPr>
          <p:pic>
            <p:nvPicPr>
              <p:cNvPr id="12" name="Picture 11" descr="Payroll-0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6539" y="2833705"/>
                <a:ext cx="589644" cy="589721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92459" y="2805400"/>
                <a:ext cx="40842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Payroll Management System and WPS Report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46539" y="3513019"/>
              <a:ext cx="5231240" cy="646331"/>
              <a:chOff x="677019" y="3513019"/>
              <a:chExt cx="5231240" cy="646331"/>
            </a:xfrm>
          </p:grpSpPr>
          <p:pic>
            <p:nvPicPr>
              <p:cNvPr id="16" name="Picture 15" descr="Auto-Sync-01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019" y="3541324"/>
                <a:ext cx="589644" cy="5897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322939" y="3513019"/>
                <a:ext cx="4585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Auto-Synchronization of Palm, Face, Finger Vein, Fingerprint, Card, and Pin Templates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308040" y="2101209"/>
              <a:ext cx="4847947" cy="589721"/>
              <a:chOff x="6308040" y="2101209"/>
              <a:chExt cx="4847947" cy="589721"/>
            </a:xfrm>
          </p:grpSpPr>
          <p:pic>
            <p:nvPicPr>
              <p:cNvPr id="21" name="Picture 20" descr="employee and admin-01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08040" y="2101209"/>
                <a:ext cx="589644" cy="58972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939895" y="2211403"/>
                <a:ext cx="4216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Employee Self-Service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308040" y="1398696"/>
              <a:ext cx="4716082" cy="589721"/>
              <a:chOff x="6308040" y="1398696"/>
              <a:chExt cx="4716082" cy="589721"/>
            </a:xfrm>
          </p:grpSpPr>
          <p:pic>
            <p:nvPicPr>
              <p:cNvPr id="24" name="Picture 23" descr="flexible sched-01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08040" y="1398696"/>
                <a:ext cx="589644" cy="589721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939894" y="1508890"/>
                <a:ext cx="408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Flexible Shift Scheduling and Auto Shift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26" name="直线连接符 2"/>
            <p:cNvCxnSpPr/>
            <p:nvPr/>
          </p:nvCxnSpPr>
          <p:spPr>
            <a:xfrm rot="16200000" flipH="1">
              <a:off x="3461406" y="3836312"/>
              <a:ext cx="4849513" cy="5148"/>
            </a:xfrm>
            <a:prstGeom prst="line">
              <a:avLst/>
            </a:prstGeom>
            <a:ln w="19050" cmpd="sng">
              <a:solidFill>
                <a:srgbClr val="1F1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646539" y="4917380"/>
              <a:ext cx="4424674" cy="589721"/>
              <a:chOff x="646539" y="4917380"/>
              <a:chExt cx="4424674" cy="589721"/>
            </a:xfrm>
          </p:grpSpPr>
          <p:pic>
            <p:nvPicPr>
              <p:cNvPr id="28" name="Picture 27" descr="e-mail alerts-01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6539" y="4917380"/>
                <a:ext cx="589644" cy="589721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268620" y="5027574"/>
                <a:ext cx="3802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Automatic E-mail Alerts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308040" y="3541324"/>
              <a:ext cx="4985090" cy="589721"/>
              <a:chOff x="6308040" y="3541324"/>
              <a:chExt cx="4985090" cy="589721"/>
            </a:xfrm>
          </p:grpSpPr>
          <p:pic>
            <p:nvPicPr>
              <p:cNvPr id="31" name="Picture 30" descr="attendance calculation-01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08040" y="3541324"/>
                <a:ext cx="589644" cy="58972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920544" y="3651518"/>
                <a:ext cx="4372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Attendance Calculation and Reports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308040" y="2833705"/>
              <a:ext cx="4847947" cy="589721"/>
              <a:chOff x="6308040" y="2833705"/>
              <a:chExt cx="4847947" cy="589721"/>
            </a:xfrm>
          </p:grpSpPr>
          <p:pic>
            <p:nvPicPr>
              <p:cNvPr id="34" name="Picture 33" descr="employee and admin-01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08040" y="2833705"/>
                <a:ext cx="589644" cy="58972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939895" y="2943899"/>
                <a:ext cx="4216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Multiple Admin Privilege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308040" y="4159872"/>
              <a:ext cx="5004440" cy="599979"/>
              <a:chOff x="6308040" y="4159872"/>
              <a:chExt cx="5004440" cy="599979"/>
            </a:xfrm>
          </p:grpSpPr>
          <p:pic>
            <p:nvPicPr>
              <p:cNvPr id="37" name="Picture 36" descr="real time-01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8040" y="4159872"/>
                <a:ext cx="599901" cy="599979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939895" y="4275195"/>
                <a:ext cx="4372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Real-Time Monitoring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6308040" y="4912251"/>
              <a:ext cx="5004440" cy="599979"/>
              <a:chOff x="6308040" y="4912251"/>
              <a:chExt cx="5004440" cy="599979"/>
            </a:xfrm>
          </p:grpSpPr>
          <p:pic>
            <p:nvPicPr>
              <p:cNvPr id="40" name="Picture 39" descr="multi-languages-01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08040" y="4912251"/>
                <a:ext cx="599901" cy="599979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6939895" y="5027574"/>
                <a:ext cx="4372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Multi-Languages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46539" y="2113887"/>
              <a:ext cx="4742847" cy="564364"/>
              <a:chOff x="646539" y="2113887"/>
              <a:chExt cx="4742847" cy="564364"/>
            </a:xfrm>
          </p:grpSpPr>
          <p:pic>
            <p:nvPicPr>
              <p:cNvPr id="43" name="Picture 42" descr="access control icon-01.png"/>
              <p:cNvPicPr>
                <a:picLocks noChangeAspect="1"/>
              </p:cNvPicPr>
              <p:nvPr/>
            </p:nvPicPr>
            <p:blipFill>
              <a:blip r:embed="rId13" cstate="print"/>
              <a:srcRect l="24314" t="14976" r="26007" b="17779"/>
              <a:stretch>
                <a:fillRect/>
              </a:stretch>
            </p:blipFill>
            <p:spPr>
              <a:xfrm>
                <a:off x="646539" y="2113887"/>
                <a:ext cx="555855" cy="564364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305158" y="2211403"/>
                <a:ext cx="408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Simple Access Control System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46539" y="4192296"/>
              <a:ext cx="4742846" cy="535131"/>
              <a:chOff x="646539" y="4192296"/>
              <a:chExt cx="4742846" cy="535131"/>
            </a:xfrm>
          </p:grpSpPr>
          <p:pic>
            <p:nvPicPr>
              <p:cNvPr id="46" name="Picture 1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6539" y="4192296"/>
                <a:ext cx="559084" cy="535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1305157" y="4275195"/>
                <a:ext cx="408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Embedded HR Integration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46539" y="5681149"/>
              <a:ext cx="4447534" cy="531437"/>
              <a:chOff x="646539" y="5681149"/>
              <a:chExt cx="4447534" cy="531437"/>
            </a:xfrm>
          </p:grpSpPr>
          <p:pic>
            <p:nvPicPr>
              <p:cNvPr id="52" name="Picture 51" descr="approval;.png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6539" y="5681149"/>
                <a:ext cx="556155" cy="531437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291480" y="5762201"/>
                <a:ext cx="3802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Multi-level Approvals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6308040" y="5682368"/>
              <a:ext cx="4432453" cy="528998"/>
              <a:chOff x="6308040" y="5682368"/>
              <a:chExt cx="4432453" cy="528998"/>
            </a:xfrm>
          </p:grpSpPr>
          <p:pic>
            <p:nvPicPr>
              <p:cNvPr id="48" name="Picture 47" descr="mobile app.png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308040" y="5682368"/>
                <a:ext cx="553603" cy="528998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6937900" y="5762201"/>
                <a:ext cx="3802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BioTime</a:t>
                </a:r>
                <a:r>
                  <a:rPr lang="en-US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Mobile APP</a:t>
                </a:r>
                <a:endParaRPr lang="en-US" dirty="0">
                  <a:solidFill>
                    <a:srgbClr val="7AC14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KTeco_White-Gre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8891" y="257175"/>
            <a:ext cx="1304797" cy="653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5219" y="4000501"/>
            <a:ext cx="4733308" cy="2857500"/>
          </a:xfrm>
          <a:prstGeom prst="rect">
            <a:avLst/>
          </a:prstGeom>
          <a:solidFill>
            <a:srgbClr val="7AC1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6692" y="4305300"/>
            <a:ext cx="4468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ZKTeco</a:t>
            </a:r>
            <a:r>
              <a:rPr lang="en-US" altLang="zh-CN" sz="2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Middle East</a:t>
            </a:r>
          </a:p>
          <a:p>
            <a:pPr algn="ctr" defTabSz="457200"/>
            <a:r>
              <a:rPr lang="en-US" altLang="zh-CN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P.O. Box 4323, Office 1207, Floor 112, Arenco Tower,</a:t>
            </a:r>
          </a:p>
          <a:p>
            <a:pPr algn="ctr" defTabSz="457200"/>
            <a:r>
              <a:rPr lang="en-US" altLang="zh-CN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Media City, Sheikh </a:t>
            </a:r>
            <a:r>
              <a:rPr lang="en-US" altLang="zh-CN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Zayed</a:t>
            </a:r>
            <a:r>
              <a:rPr lang="en-US" altLang="zh-CN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Road, Dubai, U.A.E.</a:t>
            </a:r>
          </a:p>
          <a:p>
            <a:pPr algn="ctr" defTabSz="457200"/>
            <a:r>
              <a:rPr lang="en-US" altLang="zh-CN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E-mail: zk_me@zkteco.com</a:t>
            </a:r>
          </a:p>
          <a:p>
            <a:pPr algn="ctr" defTabSz="457200"/>
            <a:r>
              <a:rPr lang="en-US" altLang="zh-CN" sz="2000" u="sng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www.zkteco.me</a:t>
            </a:r>
            <a:endParaRPr lang="en-US" altLang="zh-CN" sz="2000" u="sng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9448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WEB-BASED TIME ATTENDANCE SOFTWARE</a:t>
            </a:r>
            <a:endParaRPr kumimoji="1" lang="zh-CN" altLang="en-US" sz="36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76"/>
          <p:cNvSpPr>
            <a:spLocks noChangeArrowheads="1"/>
          </p:cNvSpPr>
          <p:nvPr/>
        </p:nvSpPr>
        <p:spPr bwMode="auto">
          <a:xfrm>
            <a:off x="743239" y="3653206"/>
            <a:ext cx="220180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en-US" sz="1500" dirty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All data will </a:t>
            </a: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automatically</a:t>
            </a:r>
            <a:r>
              <a:rPr lang="en-US" altLang="en-US" sz="1500" dirty="0">
                <a:solidFill>
                  <a:srgbClr val="000000"/>
                </a:solidFill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 </a:t>
            </a:r>
            <a:r>
              <a:rPr lang="en-US" altLang="en-US" sz="1500" dirty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transferred from device to the server</a:t>
            </a:r>
            <a:endParaRPr lang="zh-CN" altLang="en-US" sz="1500" dirty="0">
              <a:latin typeface="Segoe UI Light" panose="020B0502040204020203" pitchFamily="34" charset="0"/>
              <a:ea typeface="Microsoft YaHei" pitchFamily="34" charset="-122"/>
              <a:cs typeface="Segoe UI Light" panose="020B0502040204020203" pitchFamily="34" charset="0"/>
              <a:sym typeface="Myriad Pro Light" pitchFamily="34" charset="0"/>
            </a:endParaRPr>
          </a:p>
        </p:txBody>
      </p:sp>
      <p:sp>
        <p:nvSpPr>
          <p:cNvPr id="8" name="矩形 77"/>
          <p:cNvSpPr>
            <a:spLocks noChangeArrowheads="1"/>
          </p:cNvSpPr>
          <p:nvPr/>
        </p:nvSpPr>
        <p:spPr bwMode="auto">
          <a:xfrm>
            <a:off x="6162603" y="3679583"/>
            <a:ext cx="204179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en-US" sz="1500" dirty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Multiple admin </a:t>
            </a:r>
            <a:r>
              <a:rPr lang="en-US" altLang="en-US" sz="1500" dirty="0" smtClean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can access the </a:t>
            </a: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Web-based system </a:t>
            </a:r>
            <a:r>
              <a:rPr lang="en-US" altLang="en-US" sz="1500" dirty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anywhere</a:t>
            </a:r>
            <a:endParaRPr lang="zh-CN" altLang="en-US" sz="1500" dirty="0">
              <a:latin typeface="Segoe UI Light" panose="020B0502040204020203" pitchFamily="34" charset="0"/>
              <a:ea typeface="Microsoft YaHei" pitchFamily="34" charset="-122"/>
              <a:cs typeface="Segoe UI Light" panose="020B0502040204020203" pitchFamily="34" charset="0"/>
              <a:sym typeface="Arial" pitchFamily="34" charset="0"/>
            </a:endParaRPr>
          </a:p>
        </p:txBody>
      </p:sp>
      <p:sp>
        <p:nvSpPr>
          <p:cNvPr id="9" name="矩形 78"/>
          <p:cNvSpPr>
            <a:spLocks noChangeArrowheads="1"/>
          </p:cNvSpPr>
          <p:nvPr/>
        </p:nvSpPr>
        <p:spPr bwMode="auto">
          <a:xfrm>
            <a:off x="8580180" y="3732334"/>
            <a:ext cx="281893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en-US" sz="1500" dirty="0"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Easy to set</a:t>
            </a:r>
            <a:r>
              <a:rPr lang="en-US" altLang="en-US" sz="15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 </a:t>
            </a: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Timetable, Shift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en-US" sz="1500" dirty="0"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Easy to assign</a:t>
            </a:r>
            <a:r>
              <a:rPr lang="en-US" altLang="en-US" sz="15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 </a:t>
            </a: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schedule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en-US" sz="1500" dirty="0"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Easy to generate </a:t>
            </a: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report</a:t>
            </a:r>
            <a:r>
              <a:rPr lang="en-US" altLang="en-US" sz="15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Segoe UI" pitchFamily="34" charset="0"/>
              </a:rPr>
              <a:t> </a:t>
            </a:r>
          </a:p>
        </p:txBody>
      </p:sp>
      <p:sp>
        <p:nvSpPr>
          <p:cNvPr id="10" name="矩形 83"/>
          <p:cNvSpPr>
            <a:spLocks noChangeArrowheads="1"/>
          </p:cNvSpPr>
          <p:nvPr/>
        </p:nvSpPr>
        <p:spPr bwMode="auto">
          <a:xfrm>
            <a:off x="3381577" y="3661999"/>
            <a:ext cx="2253283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en-US" sz="1500" b="1" dirty="0">
                <a:solidFill>
                  <a:srgbClr val="7AC143"/>
                </a:solidFill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Remotely manage </a:t>
            </a:r>
            <a:r>
              <a:rPr lang="en-US" altLang="en-US" sz="1500" dirty="0" smtClean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thousands of </a:t>
            </a:r>
            <a:r>
              <a:rPr lang="en-US" altLang="en-US" sz="1500" dirty="0"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Arial" pitchFamily="34" charset="0"/>
              </a:rPr>
              <a:t>T&amp;A terminals under complex network condition (WLAN)</a:t>
            </a:r>
            <a:endParaRPr lang="zh-CN" altLang="en-US" sz="1500" dirty="0">
              <a:latin typeface="Segoe UI Light" panose="020B0502040204020203" pitchFamily="34" charset="0"/>
              <a:ea typeface="Microsoft YaHei" pitchFamily="34" charset="-122"/>
              <a:cs typeface="Segoe UI Light" panose="020B0502040204020203" pitchFamily="34" charset="0"/>
              <a:sym typeface="Arial" pitchFamily="34" charset="0"/>
            </a:endParaRPr>
          </a:p>
        </p:txBody>
      </p:sp>
      <p:grpSp>
        <p:nvGrpSpPr>
          <p:cNvPr id="11" name="组合 97"/>
          <p:cNvGrpSpPr>
            <a:grpSpLocks/>
          </p:cNvGrpSpPr>
          <p:nvPr/>
        </p:nvGrpSpPr>
        <p:grpSpPr bwMode="auto">
          <a:xfrm>
            <a:off x="6346268" y="2116077"/>
            <a:ext cx="1439675" cy="1439862"/>
            <a:chOff x="0" y="0"/>
            <a:chExt cx="1440000" cy="1440000"/>
          </a:xfrm>
        </p:grpSpPr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0" y="0"/>
              <a:ext cx="1440000" cy="1440000"/>
              <a:chOff x="0" y="0"/>
              <a:chExt cx="4195" cy="4195"/>
            </a:xfrm>
          </p:grpSpPr>
          <p:grpSp>
            <p:nvGrpSpPr>
              <p:cNvPr id="14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4195" cy="4195"/>
                <a:chOff x="0" y="0"/>
                <a:chExt cx="2664000" cy="2664000"/>
              </a:xfrm>
            </p:grpSpPr>
            <p:sp>
              <p:nvSpPr>
                <p:cNvPr id="16" name="椭圆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64000" cy="2664000"/>
                </a:xfrm>
                <a:prstGeom prst="ellipse">
                  <a:avLst/>
                </a:prstGeom>
                <a:solidFill>
                  <a:srgbClr val="7AC143"/>
                </a:solidFill>
                <a:ln w="12700">
                  <a:solidFill>
                    <a:srgbClr val="8EC31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8EC31F"/>
                    </a:solidFill>
                    <a:latin typeface="Ostrich Sans Rounded"/>
                    <a:sym typeface="Ostrich Sans Rounded"/>
                  </a:endParaRPr>
                </a:p>
              </p:txBody>
            </p:sp>
            <p:sp>
              <p:nvSpPr>
                <p:cNvPr id="17" name="椭圆 13"/>
                <p:cNvSpPr>
                  <a:spLocks noChangeArrowheads="1"/>
                </p:cNvSpPr>
                <p:nvPr/>
              </p:nvSpPr>
              <p:spPr bwMode="auto">
                <a:xfrm>
                  <a:off x="107999" y="108000"/>
                  <a:ext cx="2448000" cy="2448000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FFFFFF"/>
                    </a:solidFill>
                    <a:latin typeface="Ostrich Sans Rounded"/>
                    <a:sym typeface="Ostrich Sans Rounded"/>
                  </a:endParaRPr>
                </a:p>
              </p:txBody>
            </p:sp>
          </p:grpSp>
          <p:sp>
            <p:nvSpPr>
              <p:cNvPr id="15" name="矩形 11"/>
              <p:cNvSpPr>
                <a:spLocks noChangeArrowheads="1"/>
              </p:cNvSpPr>
              <p:nvPr/>
            </p:nvSpPr>
            <p:spPr bwMode="auto">
              <a:xfrm>
                <a:off x="703" y="618"/>
                <a:ext cx="3054" cy="1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buFont typeface="Arial" pitchFamily="34" charset="0"/>
                  <a:buNone/>
                </a:pPr>
                <a:endParaRPr lang="en-US" altLang="en-US" sz="1600">
                  <a:solidFill>
                    <a:srgbClr val="4C4C4C"/>
                  </a:solidFill>
                  <a:latin typeface="Myriad Pro Light" pitchFamily="34" charset="0"/>
                  <a:sym typeface="Myriad Pro Light" pitchFamily="34" charset="0"/>
                </a:endParaRPr>
              </a:p>
            </p:txBody>
          </p:sp>
        </p:grpSp>
        <p:pic>
          <p:nvPicPr>
            <p:cNvPr id="13" name="Picture 2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9363" y="364059"/>
              <a:ext cx="780135" cy="80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组合 111"/>
          <p:cNvGrpSpPr>
            <a:grpSpLocks/>
          </p:cNvGrpSpPr>
          <p:nvPr/>
        </p:nvGrpSpPr>
        <p:grpSpPr bwMode="auto">
          <a:xfrm>
            <a:off x="3760441" y="2048956"/>
            <a:ext cx="1439675" cy="1439862"/>
            <a:chOff x="0" y="0"/>
            <a:chExt cx="1440000" cy="1440000"/>
          </a:xfrm>
        </p:grpSpPr>
        <p:grpSp>
          <p:nvGrpSpPr>
            <p:cNvPr id="21" name="Group 6"/>
            <p:cNvGrpSpPr>
              <a:grpSpLocks/>
            </p:cNvGrpSpPr>
            <p:nvPr/>
          </p:nvGrpSpPr>
          <p:grpSpPr bwMode="auto">
            <a:xfrm>
              <a:off x="0" y="0"/>
              <a:ext cx="1440000" cy="1440000"/>
              <a:chOff x="0" y="0"/>
              <a:chExt cx="4195" cy="4195"/>
            </a:xfrm>
          </p:grpSpPr>
          <p:grpSp>
            <p:nvGrpSpPr>
              <p:cNvPr id="49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4195" cy="4195"/>
                <a:chOff x="0" y="0"/>
                <a:chExt cx="2664000" cy="2664000"/>
              </a:xfrm>
            </p:grpSpPr>
            <p:sp>
              <p:nvSpPr>
                <p:cNvPr id="51" name="椭圆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64000" cy="2664000"/>
                </a:xfrm>
                <a:prstGeom prst="ellipse">
                  <a:avLst/>
                </a:prstGeom>
                <a:solidFill>
                  <a:srgbClr val="7AC143"/>
                </a:solidFill>
                <a:ln w="12700">
                  <a:solidFill>
                    <a:srgbClr val="8EC31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8EC31F"/>
                    </a:solidFill>
                    <a:latin typeface="Ostrich Sans Rounded"/>
                    <a:sym typeface="Ostrich Sans Rounded"/>
                  </a:endParaRPr>
                </a:p>
              </p:txBody>
            </p:sp>
            <p:sp>
              <p:nvSpPr>
                <p:cNvPr id="52" name="椭圆 13"/>
                <p:cNvSpPr>
                  <a:spLocks noChangeArrowheads="1"/>
                </p:cNvSpPr>
                <p:nvPr/>
              </p:nvSpPr>
              <p:spPr bwMode="auto">
                <a:xfrm>
                  <a:off x="107999" y="108000"/>
                  <a:ext cx="2448000" cy="2448000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FFFFFF"/>
                    </a:solidFill>
                    <a:latin typeface="Ostrich Sans Rounded"/>
                    <a:sym typeface="Ostrich Sans Rounded"/>
                  </a:endParaRPr>
                </a:p>
              </p:txBody>
            </p:sp>
          </p:grpSp>
          <p:sp>
            <p:nvSpPr>
              <p:cNvPr id="50" name="矩形 11"/>
              <p:cNvSpPr>
                <a:spLocks noChangeArrowheads="1"/>
              </p:cNvSpPr>
              <p:nvPr/>
            </p:nvSpPr>
            <p:spPr bwMode="auto">
              <a:xfrm>
                <a:off x="703" y="618"/>
                <a:ext cx="3054" cy="1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buFont typeface="Arial" pitchFamily="34" charset="0"/>
                  <a:buNone/>
                </a:pPr>
                <a:endParaRPr lang="en-US" altLang="en-US" sz="1600">
                  <a:solidFill>
                    <a:srgbClr val="4C4C4C"/>
                  </a:solidFill>
                  <a:latin typeface="Myriad Pro Light" pitchFamily="34" charset="0"/>
                  <a:sym typeface="Myriad Pro Light" pitchFamily="34" charset="0"/>
                </a:endParaRPr>
              </a:p>
            </p:txBody>
          </p:sp>
        </p:grpSp>
        <p:grpSp>
          <p:nvGrpSpPr>
            <p:cNvPr id="22" name="Group 79"/>
            <p:cNvGrpSpPr>
              <a:grpSpLocks/>
            </p:cNvGrpSpPr>
            <p:nvPr/>
          </p:nvGrpSpPr>
          <p:grpSpPr bwMode="auto">
            <a:xfrm>
              <a:off x="328236" y="313990"/>
              <a:ext cx="781270" cy="785317"/>
              <a:chOff x="0" y="0"/>
              <a:chExt cx="4222753" cy="36671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3101976" y="1747840"/>
                <a:ext cx="115889" cy="4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3333755" y="1747840"/>
                <a:ext cx="112713" cy="4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630238" y="1747840"/>
                <a:ext cx="115889" cy="4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862012" y="1747840"/>
                <a:ext cx="117475" cy="4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27" name="Freeform 10"/>
              <p:cNvSpPr>
                <a:spLocks noChangeArrowheads="1"/>
              </p:cNvSpPr>
              <p:nvPr/>
            </p:nvSpPr>
            <p:spPr bwMode="auto">
              <a:xfrm>
                <a:off x="1439863" y="908048"/>
                <a:ext cx="101598" cy="123823"/>
              </a:xfrm>
              <a:custGeom>
                <a:avLst/>
                <a:gdLst>
                  <a:gd name="T0" fmla="*/ 2147483647 w 64"/>
                  <a:gd name="T1" fmla="*/ 2147483647 h 78"/>
                  <a:gd name="T2" fmla="*/ 2147483647 w 64"/>
                  <a:gd name="T3" fmla="*/ 2147483647 h 78"/>
                  <a:gd name="T4" fmla="*/ 2147483647 w 64"/>
                  <a:gd name="T5" fmla="*/ 0 h 78"/>
                  <a:gd name="T6" fmla="*/ 0 w 64"/>
                  <a:gd name="T7" fmla="*/ 2147483647 h 78"/>
                  <a:gd name="T8" fmla="*/ 2147483647 w 64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78"/>
                  <a:gd name="T17" fmla="*/ 64 w 64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78">
                    <a:moveTo>
                      <a:pt x="36" y="78"/>
                    </a:moveTo>
                    <a:lnTo>
                      <a:pt x="64" y="64"/>
                    </a:lnTo>
                    <a:lnTo>
                      <a:pt x="26" y="0"/>
                    </a:lnTo>
                    <a:lnTo>
                      <a:pt x="0" y="17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1"/>
              <p:cNvSpPr>
                <a:spLocks noChangeArrowheads="1"/>
              </p:cNvSpPr>
              <p:nvPr/>
            </p:nvSpPr>
            <p:spPr bwMode="auto">
              <a:xfrm>
                <a:off x="1555753" y="1111249"/>
                <a:ext cx="98427" cy="123823"/>
              </a:xfrm>
              <a:custGeom>
                <a:avLst/>
                <a:gdLst>
                  <a:gd name="T0" fmla="*/ 2147483647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0 h 78"/>
                  <a:gd name="T6" fmla="*/ 0 w 62"/>
                  <a:gd name="T7" fmla="*/ 2147483647 h 78"/>
                  <a:gd name="T8" fmla="*/ 2147483647 w 62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78"/>
                  <a:gd name="T17" fmla="*/ 62 w 6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78">
                    <a:moveTo>
                      <a:pt x="36" y="78"/>
                    </a:moveTo>
                    <a:lnTo>
                      <a:pt x="62" y="61"/>
                    </a:lnTo>
                    <a:lnTo>
                      <a:pt x="26" y="0"/>
                    </a:lnTo>
                    <a:lnTo>
                      <a:pt x="0" y="14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2"/>
              <p:cNvSpPr>
                <a:spLocks noChangeArrowheads="1"/>
              </p:cNvSpPr>
              <p:nvPr/>
            </p:nvSpPr>
            <p:spPr bwMode="auto">
              <a:xfrm>
                <a:off x="2411417" y="1111249"/>
                <a:ext cx="98427" cy="123823"/>
              </a:xfrm>
              <a:custGeom>
                <a:avLst/>
                <a:gdLst>
                  <a:gd name="T0" fmla="*/ 2147483647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0 h 78"/>
                  <a:gd name="T6" fmla="*/ 0 w 62"/>
                  <a:gd name="T7" fmla="*/ 2147483647 h 78"/>
                  <a:gd name="T8" fmla="*/ 2147483647 w 62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78"/>
                  <a:gd name="T17" fmla="*/ 62 w 6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78">
                    <a:moveTo>
                      <a:pt x="26" y="78"/>
                    </a:moveTo>
                    <a:lnTo>
                      <a:pt x="62" y="14"/>
                    </a:lnTo>
                    <a:lnTo>
                      <a:pt x="36" y="0"/>
                    </a:lnTo>
                    <a:lnTo>
                      <a:pt x="0" y="61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3"/>
              <p:cNvSpPr>
                <a:spLocks noChangeArrowheads="1"/>
              </p:cNvSpPr>
              <p:nvPr/>
            </p:nvSpPr>
            <p:spPr bwMode="auto">
              <a:xfrm>
                <a:off x="2527301" y="908048"/>
                <a:ext cx="98427" cy="123823"/>
              </a:xfrm>
              <a:custGeom>
                <a:avLst/>
                <a:gdLst>
                  <a:gd name="T0" fmla="*/ 2147483647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0 h 78"/>
                  <a:gd name="T6" fmla="*/ 0 w 62"/>
                  <a:gd name="T7" fmla="*/ 2147483647 h 78"/>
                  <a:gd name="T8" fmla="*/ 2147483647 w 62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78"/>
                  <a:gd name="T17" fmla="*/ 62 w 6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78">
                    <a:moveTo>
                      <a:pt x="26" y="78"/>
                    </a:moveTo>
                    <a:lnTo>
                      <a:pt x="62" y="17"/>
                    </a:lnTo>
                    <a:lnTo>
                      <a:pt x="36" y="0"/>
                    </a:lnTo>
                    <a:lnTo>
                      <a:pt x="0" y="64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4"/>
              <p:cNvSpPr>
                <a:spLocks noChangeArrowheads="1"/>
              </p:cNvSpPr>
              <p:nvPr/>
            </p:nvSpPr>
            <p:spPr bwMode="auto">
              <a:xfrm>
                <a:off x="1555753" y="2392361"/>
                <a:ext cx="98427" cy="123823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0 h 78"/>
                  <a:gd name="T8" fmla="*/ 0 w 62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78"/>
                  <a:gd name="T17" fmla="*/ 62 w 6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78">
                    <a:moveTo>
                      <a:pt x="0" y="64"/>
                    </a:moveTo>
                    <a:lnTo>
                      <a:pt x="26" y="78"/>
                    </a:lnTo>
                    <a:lnTo>
                      <a:pt x="62" y="14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5"/>
              <p:cNvSpPr>
                <a:spLocks noChangeArrowheads="1"/>
              </p:cNvSpPr>
              <p:nvPr/>
            </p:nvSpPr>
            <p:spPr bwMode="auto">
              <a:xfrm>
                <a:off x="1439863" y="2590799"/>
                <a:ext cx="101598" cy="128586"/>
              </a:xfrm>
              <a:custGeom>
                <a:avLst/>
                <a:gdLst>
                  <a:gd name="T0" fmla="*/ 0 w 64"/>
                  <a:gd name="T1" fmla="*/ 2147483647 h 81"/>
                  <a:gd name="T2" fmla="*/ 2147483647 w 64"/>
                  <a:gd name="T3" fmla="*/ 2147483647 h 81"/>
                  <a:gd name="T4" fmla="*/ 2147483647 w 64"/>
                  <a:gd name="T5" fmla="*/ 2147483647 h 81"/>
                  <a:gd name="T6" fmla="*/ 2147483647 w 64"/>
                  <a:gd name="T7" fmla="*/ 0 h 81"/>
                  <a:gd name="T8" fmla="*/ 0 w 64"/>
                  <a:gd name="T9" fmla="*/ 2147483647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81"/>
                  <a:gd name="T17" fmla="*/ 64 w 64"/>
                  <a:gd name="T18" fmla="*/ 81 h 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81">
                    <a:moveTo>
                      <a:pt x="0" y="64"/>
                    </a:moveTo>
                    <a:lnTo>
                      <a:pt x="26" y="81"/>
                    </a:lnTo>
                    <a:lnTo>
                      <a:pt x="64" y="17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6"/>
              <p:cNvSpPr>
                <a:spLocks noChangeArrowheads="1"/>
              </p:cNvSpPr>
              <p:nvPr/>
            </p:nvSpPr>
            <p:spPr bwMode="auto">
              <a:xfrm>
                <a:off x="2527301" y="2590799"/>
                <a:ext cx="98427" cy="128586"/>
              </a:xfrm>
              <a:custGeom>
                <a:avLst/>
                <a:gdLst>
                  <a:gd name="T0" fmla="*/ 2147483647 w 62"/>
                  <a:gd name="T1" fmla="*/ 0 h 81"/>
                  <a:gd name="T2" fmla="*/ 0 w 62"/>
                  <a:gd name="T3" fmla="*/ 2147483647 h 81"/>
                  <a:gd name="T4" fmla="*/ 2147483647 w 62"/>
                  <a:gd name="T5" fmla="*/ 2147483647 h 81"/>
                  <a:gd name="T6" fmla="*/ 2147483647 w 62"/>
                  <a:gd name="T7" fmla="*/ 2147483647 h 81"/>
                  <a:gd name="T8" fmla="*/ 2147483647 w 62"/>
                  <a:gd name="T9" fmla="*/ 0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81"/>
                  <a:gd name="T17" fmla="*/ 62 w 62"/>
                  <a:gd name="T18" fmla="*/ 81 h 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81">
                    <a:moveTo>
                      <a:pt x="26" y="0"/>
                    </a:moveTo>
                    <a:lnTo>
                      <a:pt x="0" y="17"/>
                    </a:lnTo>
                    <a:lnTo>
                      <a:pt x="36" y="81"/>
                    </a:lnTo>
                    <a:lnTo>
                      <a:pt x="62" y="6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7"/>
              <p:cNvSpPr>
                <a:spLocks noChangeArrowheads="1"/>
              </p:cNvSpPr>
              <p:nvPr/>
            </p:nvSpPr>
            <p:spPr bwMode="auto">
              <a:xfrm>
                <a:off x="2411417" y="2392361"/>
                <a:ext cx="98427" cy="123823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0 h 78"/>
                  <a:gd name="T8" fmla="*/ 0 w 62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78"/>
                  <a:gd name="T17" fmla="*/ 62 w 6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78">
                    <a:moveTo>
                      <a:pt x="0" y="14"/>
                    </a:moveTo>
                    <a:lnTo>
                      <a:pt x="36" y="78"/>
                    </a:lnTo>
                    <a:lnTo>
                      <a:pt x="62" y="64"/>
                    </a:lnTo>
                    <a:lnTo>
                      <a:pt x="2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/>
              <p:cNvSpPr>
                <a:spLocks noChangeArrowheads="1"/>
              </p:cNvSpPr>
              <p:nvPr/>
            </p:nvSpPr>
            <p:spPr bwMode="auto">
              <a:xfrm>
                <a:off x="1117601" y="1293811"/>
                <a:ext cx="1833566" cy="1068390"/>
              </a:xfrm>
              <a:custGeom>
                <a:avLst/>
                <a:gdLst>
                  <a:gd name="T0" fmla="*/ 2147483647 w 489"/>
                  <a:gd name="T1" fmla="*/ 2147483647 h 285"/>
                  <a:gd name="T2" fmla="*/ 2147483647 w 489"/>
                  <a:gd name="T3" fmla="*/ 2147483647 h 285"/>
                  <a:gd name="T4" fmla="*/ 2147483647 w 489"/>
                  <a:gd name="T5" fmla="*/ 2147483647 h 285"/>
                  <a:gd name="T6" fmla="*/ 2147483647 w 489"/>
                  <a:gd name="T7" fmla="*/ 2147483647 h 285"/>
                  <a:gd name="T8" fmla="*/ 2147483647 w 489"/>
                  <a:gd name="T9" fmla="*/ 0 h 285"/>
                  <a:gd name="T10" fmla="*/ 2147483647 w 489"/>
                  <a:gd name="T11" fmla="*/ 2147483647 h 285"/>
                  <a:gd name="T12" fmla="*/ 2147483647 w 489"/>
                  <a:gd name="T13" fmla="*/ 2147483647 h 285"/>
                  <a:gd name="T14" fmla="*/ 2147483647 w 489"/>
                  <a:gd name="T15" fmla="*/ 2147483647 h 285"/>
                  <a:gd name="T16" fmla="*/ 2147483647 w 489"/>
                  <a:gd name="T17" fmla="*/ 2147483647 h 285"/>
                  <a:gd name="T18" fmla="*/ 0 w 489"/>
                  <a:gd name="T19" fmla="*/ 2147483647 h 285"/>
                  <a:gd name="T20" fmla="*/ 2147483647 w 489"/>
                  <a:gd name="T21" fmla="*/ 2147483647 h 285"/>
                  <a:gd name="T22" fmla="*/ 2147483647 w 489"/>
                  <a:gd name="T23" fmla="*/ 2147483647 h 285"/>
                  <a:gd name="T24" fmla="*/ 2147483647 w 489"/>
                  <a:gd name="T25" fmla="*/ 2147483647 h 285"/>
                  <a:gd name="T26" fmla="*/ 2147483647 w 489"/>
                  <a:gd name="T27" fmla="*/ 2147483647 h 285"/>
                  <a:gd name="T28" fmla="*/ 2147483647 w 489"/>
                  <a:gd name="T29" fmla="*/ 2147483647 h 285"/>
                  <a:gd name="T30" fmla="*/ 2147483647 w 489"/>
                  <a:gd name="T31" fmla="*/ 2147483647 h 285"/>
                  <a:gd name="T32" fmla="*/ 2147483647 w 489"/>
                  <a:gd name="T33" fmla="*/ 2147483647 h 285"/>
                  <a:gd name="T34" fmla="*/ 2147483647 w 489"/>
                  <a:gd name="T35" fmla="*/ 2147483647 h 285"/>
                  <a:gd name="T36" fmla="*/ 2147483647 w 489"/>
                  <a:gd name="T37" fmla="*/ 2147483647 h 2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9"/>
                  <a:gd name="T58" fmla="*/ 0 h 285"/>
                  <a:gd name="T59" fmla="*/ 489 w 489"/>
                  <a:gd name="T60" fmla="*/ 285 h 28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9" h="285">
                    <a:moveTo>
                      <a:pt x="415" y="222"/>
                    </a:moveTo>
                    <a:cubicBezTo>
                      <a:pt x="456" y="222"/>
                      <a:pt x="489" y="189"/>
                      <a:pt x="489" y="148"/>
                    </a:cubicBezTo>
                    <a:cubicBezTo>
                      <a:pt x="489" y="107"/>
                      <a:pt x="456" y="74"/>
                      <a:pt x="415" y="74"/>
                    </a:cubicBezTo>
                    <a:cubicBezTo>
                      <a:pt x="411" y="74"/>
                      <a:pt x="407" y="74"/>
                      <a:pt x="404" y="75"/>
                    </a:cubicBezTo>
                    <a:cubicBezTo>
                      <a:pt x="387" y="31"/>
                      <a:pt x="345" y="0"/>
                      <a:pt x="295" y="0"/>
                    </a:cubicBezTo>
                    <a:cubicBezTo>
                      <a:pt x="263" y="0"/>
                      <a:pt x="234" y="13"/>
                      <a:pt x="213" y="34"/>
                    </a:cubicBezTo>
                    <a:cubicBezTo>
                      <a:pt x="199" y="24"/>
                      <a:pt x="181" y="18"/>
                      <a:pt x="162" y="18"/>
                    </a:cubicBezTo>
                    <a:cubicBezTo>
                      <a:pt x="115" y="18"/>
                      <a:pt x="77" y="52"/>
                      <a:pt x="71" y="97"/>
                    </a:cubicBezTo>
                    <a:cubicBezTo>
                      <a:pt x="66" y="96"/>
                      <a:pt x="61" y="95"/>
                      <a:pt x="56" y="95"/>
                    </a:cubicBezTo>
                    <a:cubicBezTo>
                      <a:pt x="25" y="95"/>
                      <a:pt x="0" y="120"/>
                      <a:pt x="0" y="151"/>
                    </a:cubicBezTo>
                    <a:cubicBezTo>
                      <a:pt x="0" y="182"/>
                      <a:pt x="25" y="208"/>
                      <a:pt x="56" y="208"/>
                    </a:cubicBezTo>
                    <a:cubicBezTo>
                      <a:pt x="64" y="208"/>
                      <a:pt x="71" y="206"/>
                      <a:pt x="78" y="203"/>
                    </a:cubicBezTo>
                    <a:cubicBezTo>
                      <a:pt x="83" y="234"/>
                      <a:pt x="109" y="257"/>
                      <a:pt x="141" y="257"/>
                    </a:cubicBezTo>
                    <a:cubicBezTo>
                      <a:pt x="155" y="257"/>
                      <a:pt x="168" y="252"/>
                      <a:pt x="178" y="244"/>
                    </a:cubicBezTo>
                    <a:cubicBezTo>
                      <a:pt x="189" y="268"/>
                      <a:pt x="213" y="285"/>
                      <a:pt x="241" y="285"/>
                    </a:cubicBezTo>
                    <a:cubicBezTo>
                      <a:pt x="264" y="285"/>
                      <a:pt x="285" y="273"/>
                      <a:pt x="297" y="255"/>
                    </a:cubicBezTo>
                    <a:cubicBezTo>
                      <a:pt x="307" y="263"/>
                      <a:pt x="319" y="267"/>
                      <a:pt x="332" y="267"/>
                    </a:cubicBezTo>
                    <a:cubicBezTo>
                      <a:pt x="361" y="267"/>
                      <a:pt x="386" y="246"/>
                      <a:pt x="390" y="217"/>
                    </a:cubicBezTo>
                    <a:cubicBezTo>
                      <a:pt x="397" y="220"/>
                      <a:pt x="406" y="222"/>
                      <a:pt x="415" y="222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9"/>
              <p:cNvSpPr>
                <a:spLocks noEditPoints="1" noChangeArrowheads="1"/>
              </p:cNvSpPr>
              <p:nvPr/>
            </p:nvSpPr>
            <p:spPr bwMode="auto">
              <a:xfrm>
                <a:off x="858841" y="0"/>
                <a:ext cx="750890" cy="522290"/>
              </a:xfrm>
              <a:custGeom>
                <a:avLst/>
                <a:gdLst>
                  <a:gd name="T0" fmla="*/ 2147483647 w 200"/>
                  <a:gd name="T1" fmla="*/ 0 h 139"/>
                  <a:gd name="T2" fmla="*/ 2147483647 w 200"/>
                  <a:gd name="T3" fmla="*/ 0 h 139"/>
                  <a:gd name="T4" fmla="*/ 0 w 200"/>
                  <a:gd name="T5" fmla="*/ 2147483647 h 139"/>
                  <a:gd name="T6" fmla="*/ 0 w 200"/>
                  <a:gd name="T7" fmla="*/ 2147483647 h 139"/>
                  <a:gd name="T8" fmla="*/ 2147483647 w 200"/>
                  <a:gd name="T9" fmla="*/ 2147483647 h 139"/>
                  <a:gd name="T10" fmla="*/ 2147483647 w 200"/>
                  <a:gd name="T11" fmla="*/ 2147483647 h 139"/>
                  <a:gd name="T12" fmla="*/ 2147483647 w 200"/>
                  <a:gd name="T13" fmla="*/ 2147483647 h 139"/>
                  <a:gd name="T14" fmla="*/ 2147483647 w 200"/>
                  <a:gd name="T15" fmla="*/ 2147483647 h 139"/>
                  <a:gd name="T16" fmla="*/ 2147483647 w 200"/>
                  <a:gd name="T17" fmla="*/ 0 h 139"/>
                  <a:gd name="T18" fmla="*/ 2147483647 w 200"/>
                  <a:gd name="T19" fmla="*/ 2147483647 h 139"/>
                  <a:gd name="T20" fmla="*/ 2147483647 w 200"/>
                  <a:gd name="T21" fmla="*/ 2147483647 h 139"/>
                  <a:gd name="T22" fmla="*/ 2147483647 w 200"/>
                  <a:gd name="T23" fmla="*/ 2147483647 h 139"/>
                  <a:gd name="T24" fmla="*/ 2147483647 w 200"/>
                  <a:gd name="T25" fmla="*/ 2147483647 h 139"/>
                  <a:gd name="T26" fmla="*/ 2147483647 w 200"/>
                  <a:gd name="T27" fmla="*/ 2147483647 h 139"/>
                  <a:gd name="T28" fmla="*/ 2147483647 w 200"/>
                  <a:gd name="T29" fmla="*/ 2147483647 h 139"/>
                  <a:gd name="T30" fmla="*/ 2147483647 w 200"/>
                  <a:gd name="T31" fmla="*/ 2147483647 h 139"/>
                  <a:gd name="T32" fmla="*/ 2147483647 w 200"/>
                  <a:gd name="T33" fmla="*/ 2147483647 h 139"/>
                  <a:gd name="T34" fmla="*/ 2147483647 w 200"/>
                  <a:gd name="T35" fmla="*/ 2147483647 h 13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0"/>
                  <a:gd name="T55" fmla="*/ 0 h 139"/>
                  <a:gd name="T56" fmla="*/ 200 w 200"/>
                  <a:gd name="T57" fmla="*/ 139 h 13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0" h="139">
                    <a:moveTo>
                      <a:pt x="17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7"/>
                      <a:pt x="12" y="139"/>
                      <a:pt x="26" y="139"/>
                    </a:cubicBezTo>
                    <a:cubicBezTo>
                      <a:pt x="174" y="139"/>
                      <a:pt x="174" y="139"/>
                      <a:pt x="174" y="139"/>
                    </a:cubicBezTo>
                    <a:cubicBezTo>
                      <a:pt x="188" y="139"/>
                      <a:pt x="200" y="127"/>
                      <a:pt x="200" y="113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12"/>
                      <a:pt x="188" y="0"/>
                      <a:pt x="174" y="0"/>
                    </a:cubicBezTo>
                    <a:moveTo>
                      <a:pt x="185" y="113"/>
                    </a:moveTo>
                    <a:cubicBezTo>
                      <a:pt x="185" y="119"/>
                      <a:pt x="180" y="124"/>
                      <a:pt x="17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0" y="124"/>
                      <a:pt x="15" y="119"/>
                      <a:pt x="15" y="11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20" y="16"/>
                      <a:pt x="26" y="16"/>
                    </a:cubicBezTo>
                    <a:cubicBezTo>
                      <a:pt x="174" y="16"/>
                      <a:pt x="174" y="16"/>
                      <a:pt x="174" y="16"/>
                    </a:cubicBezTo>
                    <a:cubicBezTo>
                      <a:pt x="180" y="16"/>
                      <a:pt x="185" y="21"/>
                      <a:pt x="185" y="27"/>
                    </a:cubicBezTo>
                    <a:lnTo>
                      <a:pt x="185" y="1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0"/>
              <p:cNvSpPr>
                <a:spLocks noChangeArrowheads="1"/>
              </p:cNvSpPr>
              <p:nvPr/>
            </p:nvSpPr>
            <p:spPr bwMode="auto">
              <a:xfrm>
                <a:off x="715965" y="555627"/>
                <a:ext cx="1035051" cy="239710"/>
              </a:xfrm>
              <a:custGeom>
                <a:avLst/>
                <a:gdLst>
                  <a:gd name="T0" fmla="*/ 2147483647 w 276"/>
                  <a:gd name="T1" fmla="*/ 2147483647 h 64"/>
                  <a:gd name="T2" fmla="*/ 2147483647 w 276"/>
                  <a:gd name="T3" fmla="*/ 2147483647 h 64"/>
                  <a:gd name="T4" fmla="*/ 2147483647 w 276"/>
                  <a:gd name="T5" fmla="*/ 2147483647 h 64"/>
                  <a:gd name="T6" fmla="*/ 2147483647 w 276"/>
                  <a:gd name="T7" fmla="*/ 2147483647 h 64"/>
                  <a:gd name="T8" fmla="*/ 2147483647 w 276"/>
                  <a:gd name="T9" fmla="*/ 2147483647 h 64"/>
                  <a:gd name="T10" fmla="*/ 2147483647 w 276"/>
                  <a:gd name="T11" fmla="*/ 2147483647 h 64"/>
                  <a:gd name="T12" fmla="*/ 2147483647 w 276"/>
                  <a:gd name="T13" fmla="*/ 0 h 64"/>
                  <a:gd name="T14" fmla="*/ 2147483647 w 276"/>
                  <a:gd name="T15" fmla="*/ 0 h 64"/>
                  <a:gd name="T16" fmla="*/ 2147483647 w 276"/>
                  <a:gd name="T17" fmla="*/ 2147483647 h 64"/>
                  <a:gd name="T18" fmla="*/ 2147483647 w 276"/>
                  <a:gd name="T19" fmla="*/ 2147483647 h 64"/>
                  <a:gd name="T20" fmla="*/ 0 w 276"/>
                  <a:gd name="T21" fmla="*/ 2147483647 h 64"/>
                  <a:gd name="T22" fmla="*/ 0 w 276"/>
                  <a:gd name="T23" fmla="*/ 2147483647 h 64"/>
                  <a:gd name="T24" fmla="*/ 2147483647 w 276"/>
                  <a:gd name="T25" fmla="*/ 2147483647 h 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6"/>
                  <a:gd name="T40" fmla="*/ 0 h 64"/>
                  <a:gd name="T41" fmla="*/ 276 w 276"/>
                  <a:gd name="T42" fmla="*/ 64 h 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6" h="64">
                    <a:moveTo>
                      <a:pt x="7" y="64"/>
                    </a:moveTo>
                    <a:cubicBezTo>
                      <a:pt x="269" y="64"/>
                      <a:pt x="269" y="64"/>
                      <a:pt x="269" y="64"/>
                    </a:cubicBezTo>
                    <a:cubicBezTo>
                      <a:pt x="273" y="64"/>
                      <a:pt x="276" y="61"/>
                      <a:pt x="276" y="57"/>
                    </a:cubicBezTo>
                    <a:cubicBezTo>
                      <a:pt x="276" y="54"/>
                      <a:pt x="276" y="54"/>
                      <a:pt x="276" y="54"/>
                    </a:cubicBezTo>
                    <a:cubicBezTo>
                      <a:pt x="276" y="50"/>
                      <a:pt x="274" y="45"/>
                      <a:pt x="272" y="42"/>
                    </a:cubicBezTo>
                    <a:cubicBezTo>
                      <a:pt x="240" y="5"/>
                      <a:pt x="240" y="5"/>
                      <a:pt x="240" y="5"/>
                    </a:cubicBezTo>
                    <a:cubicBezTo>
                      <a:pt x="238" y="2"/>
                      <a:pt x="233" y="0"/>
                      <a:pt x="2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2"/>
                      <a:pt x="36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5"/>
                      <a:pt x="0" y="50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1"/>
              <p:cNvSpPr>
                <a:spLocks noEditPoints="1" noChangeArrowheads="1"/>
              </p:cNvSpPr>
              <p:nvPr/>
            </p:nvSpPr>
            <p:spPr bwMode="auto">
              <a:xfrm>
                <a:off x="2268541" y="41272"/>
                <a:ext cx="781053" cy="608012"/>
              </a:xfrm>
              <a:custGeom>
                <a:avLst/>
                <a:gdLst>
                  <a:gd name="T0" fmla="*/ 2147483647 w 208"/>
                  <a:gd name="T1" fmla="*/ 0 h 162"/>
                  <a:gd name="T2" fmla="*/ 2147483647 w 208"/>
                  <a:gd name="T3" fmla="*/ 0 h 162"/>
                  <a:gd name="T4" fmla="*/ 0 w 208"/>
                  <a:gd name="T5" fmla="*/ 2147483647 h 162"/>
                  <a:gd name="T6" fmla="*/ 0 w 208"/>
                  <a:gd name="T7" fmla="*/ 2147483647 h 162"/>
                  <a:gd name="T8" fmla="*/ 2147483647 w 208"/>
                  <a:gd name="T9" fmla="*/ 2147483647 h 162"/>
                  <a:gd name="T10" fmla="*/ 2147483647 w 208"/>
                  <a:gd name="T11" fmla="*/ 2147483647 h 162"/>
                  <a:gd name="T12" fmla="*/ 2147483647 w 208"/>
                  <a:gd name="T13" fmla="*/ 2147483647 h 162"/>
                  <a:gd name="T14" fmla="*/ 2147483647 w 208"/>
                  <a:gd name="T15" fmla="*/ 2147483647 h 162"/>
                  <a:gd name="T16" fmla="*/ 2147483647 w 208"/>
                  <a:gd name="T17" fmla="*/ 0 h 162"/>
                  <a:gd name="T18" fmla="*/ 2147483647 w 208"/>
                  <a:gd name="T19" fmla="*/ 2147483647 h 162"/>
                  <a:gd name="T20" fmla="*/ 2147483647 w 208"/>
                  <a:gd name="T21" fmla="*/ 2147483647 h 162"/>
                  <a:gd name="T22" fmla="*/ 2147483647 w 208"/>
                  <a:gd name="T23" fmla="*/ 2147483647 h 162"/>
                  <a:gd name="T24" fmla="*/ 2147483647 w 208"/>
                  <a:gd name="T25" fmla="*/ 2147483647 h 162"/>
                  <a:gd name="T26" fmla="*/ 2147483647 w 208"/>
                  <a:gd name="T27" fmla="*/ 2147483647 h 162"/>
                  <a:gd name="T28" fmla="*/ 2147483647 w 208"/>
                  <a:gd name="T29" fmla="*/ 2147483647 h 162"/>
                  <a:gd name="T30" fmla="*/ 2147483647 w 208"/>
                  <a:gd name="T31" fmla="*/ 2147483647 h 162"/>
                  <a:gd name="T32" fmla="*/ 2147483647 w 208"/>
                  <a:gd name="T33" fmla="*/ 2147483647 h 162"/>
                  <a:gd name="T34" fmla="*/ 2147483647 w 208"/>
                  <a:gd name="T35" fmla="*/ 2147483647 h 16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8"/>
                  <a:gd name="T55" fmla="*/ 0 h 162"/>
                  <a:gd name="T56" fmla="*/ 208 w 208"/>
                  <a:gd name="T57" fmla="*/ 162 h 16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8" h="162">
                    <a:moveTo>
                      <a:pt x="17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8"/>
                      <a:pt x="14" y="162"/>
                      <a:pt x="31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94" y="162"/>
                      <a:pt x="208" y="148"/>
                      <a:pt x="208" y="1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8" y="14"/>
                      <a:pt x="194" y="0"/>
                      <a:pt x="177" y="0"/>
                    </a:cubicBezTo>
                    <a:moveTo>
                      <a:pt x="190" y="131"/>
                    </a:moveTo>
                    <a:cubicBezTo>
                      <a:pt x="190" y="138"/>
                      <a:pt x="184" y="144"/>
                      <a:pt x="177" y="144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24" y="144"/>
                      <a:pt x="18" y="138"/>
                      <a:pt x="18" y="1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4"/>
                      <a:pt x="24" y="18"/>
                      <a:pt x="31" y="18"/>
                    </a:cubicBezTo>
                    <a:cubicBezTo>
                      <a:pt x="177" y="18"/>
                      <a:pt x="177" y="18"/>
                      <a:pt x="177" y="18"/>
                    </a:cubicBezTo>
                    <a:cubicBezTo>
                      <a:pt x="184" y="18"/>
                      <a:pt x="190" y="24"/>
                      <a:pt x="190" y="31"/>
                    </a:cubicBezTo>
                    <a:lnTo>
                      <a:pt x="190" y="1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2"/>
              <p:cNvSpPr>
                <a:spLocks noChangeArrowheads="1"/>
              </p:cNvSpPr>
              <p:nvPr/>
            </p:nvSpPr>
            <p:spPr bwMode="auto">
              <a:xfrm>
                <a:off x="2449513" y="690562"/>
                <a:ext cx="419098" cy="104775"/>
              </a:xfrm>
              <a:custGeom>
                <a:avLst/>
                <a:gdLst>
                  <a:gd name="T0" fmla="*/ 2147483647 w 112"/>
                  <a:gd name="T1" fmla="*/ 2147483647 h 28"/>
                  <a:gd name="T2" fmla="*/ 2147483647 w 112"/>
                  <a:gd name="T3" fmla="*/ 2147483647 h 28"/>
                  <a:gd name="T4" fmla="*/ 2147483647 w 112"/>
                  <a:gd name="T5" fmla="*/ 2147483647 h 28"/>
                  <a:gd name="T6" fmla="*/ 2147483647 w 112"/>
                  <a:gd name="T7" fmla="*/ 2147483647 h 28"/>
                  <a:gd name="T8" fmla="*/ 2147483647 w 112"/>
                  <a:gd name="T9" fmla="*/ 0 h 28"/>
                  <a:gd name="T10" fmla="*/ 2147483647 w 112"/>
                  <a:gd name="T11" fmla="*/ 0 h 28"/>
                  <a:gd name="T12" fmla="*/ 2147483647 w 112"/>
                  <a:gd name="T13" fmla="*/ 2147483647 h 28"/>
                  <a:gd name="T14" fmla="*/ 2147483647 w 112"/>
                  <a:gd name="T15" fmla="*/ 2147483647 h 28"/>
                  <a:gd name="T16" fmla="*/ 0 w 112"/>
                  <a:gd name="T17" fmla="*/ 2147483647 h 28"/>
                  <a:gd name="T18" fmla="*/ 0 w 112"/>
                  <a:gd name="T19" fmla="*/ 2147483647 h 28"/>
                  <a:gd name="T20" fmla="*/ 2147483647 w 112"/>
                  <a:gd name="T21" fmla="*/ 2147483647 h 28"/>
                  <a:gd name="T22" fmla="*/ 2147483647 w 112"/>
                  <a:gd name="T23" fmla="*/ 2147483647 h 28"/>
                  <a:gd name="T24" fmla="*/ 2147483647 w 112"/>
                  <a:gd name="T25" fmla="*/ 2147483647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2"/>
                  <a:gd name="T40" fmla="*/ 0 h 28"/>
                  <a:gd name="T41" fmla="*/ 112 w 112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2" h="28">
                    <a:moveTo>
                      <a:pt x="112" y="25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1" y="20"/>
                      <a:pt x="110" y="1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8"/>
                      <a:pt x="3" y="28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11" y="28"/>
                      <a:pt x="112" y="26"/>
                      <a:pt x="112" y="25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3"/>
              <p:cNvSpPr>
                <a:spLocks noEditPoints="1" noChangeArrowheads="1"/>
              </p:cNvSpPr>
              <p:nvPr/>
            </p:nvSpPr>
            <p:spPr bwMode="auto">
              <a:xfrm>
                <a:off x="3124200" y="41272"/>
                <a:ext cx="385764" cy="754065"/>
              </a:xfrm>
              <a:custGeom>
                <a:avLst/>
                <a:gdLst>
                  <a:gd name="T0" fmla="*/ 2147483647 w 103"/>
                  <a:gd name="T1" fmla="*/ 0 h 201"/>
                  <a:gd name="T2" fmla="*/ 2147483647 w 103"/>
                  <a:gd name="T3" fmla="*/ 0 h 201"/>
                  <a:gd name="T4" fmla="*/ 0 w 103"/>
                  <a:gd name="T5" fmla="*/ 2147483647 h 201"/>
                  <a:gd name="T6" fmla="*/ 0 w 103"/>
                  <a:gd name="T7" fmla="*/ 2147483647 h 201"/>
                  <a:gd name="T8" fmla="*/ 2147483647 w 103"/>
                  <a:gd name="T9" fmla="*/ 2147483647 h 201"/>
                  <a:gd name="T10" fmla="*/ 2147483647 w 103"/>
                  <a:gd name="T11" fmla="*/ 2147483647 h 201"/>
                  <a:gd name="T12" fmla="*/ 2147483647 w 103"/>
                  <a:gd name="T13" fmla="*/ 2147483647 h 201"/>
                  <a:gd name="T14" fmla="*/ 2147483647 w 103"/>
                  <a:gd name="T15" fmla="*/ 2147483647 h 201"/>
                  <a:gd name="T16" fmla="*/ 2147483647 w 103"/>
                  <a:gd name="T17" fmla="*/ 0 h 201"/>
                  <a:gd name="T18" fmla="*/ 2147483647 w 103"/>
                  <a:gd name="T19" fmla="*/ 2147483647 h 201"/>
                  <a:gd name="T20" fmla="*/ 2147483647 w 103"/>
                  <a:gd name="T21" fmla="*/ 2147483647 h 201"/>
                  <a:gd name="T22" fmla="*/ 2147483647 w 103"/>
                  <a:gd name="T23" fmla="*/ 2147483647 h 201"/>
                  <a:gd name="T24" fmla="*/ 2147483647 w 103"/>
                  <a:gd name="T25" fmla="*/ 2147483647 h 201"/>
                  <a:gd name="T26" fmla="*/ 2147483647 w 103"/>
                  <a:gd name="T27" fmla="*/ 2147483647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3"/>
                  <a:gd name="T43" fmla="*/ 0 h 201"/>
                  <a:gd name="T44" fmla="*/ 103 w 103"/>
                  <a:gd name="T45" fmla="*/ 201 h 20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3" h="201">
                    <a:moveTo>
                      <a:pt x="8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6" y="201"/>
                      <a:pt x="13" y="201"/>
                    </a:cubicBezTo>
                    <a:cubicBezTo>
                      <a:pt x="89" y="201"/>
                      <a:pt x="89" y="201"/>
                      <a:pt x="89" y="201"/>
                    </a:cubicBezTo>
                    <a:cubicBezTo>
                      <a:pt x="97" y="201"/>
                      <a:pt x="103" y="195"/>
                      <a:pt x="103" y="18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6"/>
                      <a:pt x="97" y="0"/>
                      <a:pt x="89" y="0"/>
                    </a:cubicBezTo>
                    <a:moveTo>
                      <a:pt x="52" y="187"/>
                    </a:moveTo>
                    <a:cubicBezTo>
                      <a:pt x="45" y="187"/>
                      <a:pt x="40" y="181"/>
                      <a:pt x="40" y="175"/>
                    </a:cubicBezTo>
                    <a:cubicBezTo>
                      <a:pt x="40" y="168"/>
                      <a:pt x="45" y="163"/>
                      <a:pt x="52" y="163"/>
                    </a:cubicBezTo>
                    <a:cubicBezTo>
                      <a:pt x="58" y="163"/>
                      <a:pt x="63" y="168"/>
                      <a:pt x="63" y="175"/>
                    </a:cubicBezTo>
                    <a:cubicBezTo>
                      <a:pt x="63" y="181"/>
                      <a:pt x="58" y="187"/>
                      <a:pt x="52" y="187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4"/>
              <p:cNvSpPr>
                <a:spLocks noEditPoints="1" noChangeArrowheads="1"/>
              </p:cNvSpPr>
              <p:nvPr/>
            </p:nvSpPr>
            <p:spPr bwMode="auto">
              <a:xfrm>
                <a:off x="0" y="1433514"/>
                <a:ext cx="525464" cy="804864"/>
              </a:xfrm>
              <a:custGeom>
                <a:avLst/>
                <a:gdLst>
                  <a:gd name="T0" fmla="*/ 2147483647 w 140"/>
                  <a:gd name="T1" fmla="*/ 0 h 215"/>
                  <a:gd name="T2" fmla="*/ 2147483647 w 140"/>
                  <a:gd name="T3" fmla="*/ 0 h 215"/>
                  <a:gd name="T4" fmla="*/ 0 w 140"/>
                  <a:gd name="T5" fmla="*/ 2147483647 h 215"/>
                  <a:gd name="T6" fmla="*/ 0 w 140"/>
                  <a:gd name="T7" fmla="*/ 2147483647 h 215"/>
                  <a:gd name="T8" fmla="*/ 2147483647 w 140"/>
                  <a:gd name="T9" fmla="*/ 2147483647 h 215"/>
                  <a:gd name="T10" fmla="*/ 2147483647 w 140"/>
                  <a:gd name="T11" fmla="*/ 2147483647 h 215"/>
                  <a:gd name="T12" fmla="*/ 2147483647 w 140"/>
                  <a:gd name="T13" fmla="*/ 2147483647 h 215"/>
                  <a:gd name="T14" fmla="*/ 2147483647 w 140"/>
                  <a:gd name="T15" fmla="*/ 2147483647 h 215"/>
                  <a:gd name="T16" fmla="*/ 2147483647 w 140"/>
                  <a:gd name="T17" fmla="*/ 0 h 215"/>
                  <a:gd name="T18" fmla="*/ 2147483647 w 140"/>
                  <a:gd name="T19" fmla="*/ 2147483647 h 215"/>
                  <a:gd name="T20" fmla="*/ 2147483647 w 140"/>
                  <a:gd name="T21" fmla="*/ 2147483647 h 215"/>
                  <a:gd name="T22" fmla="*/ 2147483647 w 140"/>
                  <a:gd name="T23" fmla="*/ 2147483647 h 215"/>
                  <a:gd name="T24" fmla="*/ 2147483647 w 140"/>
                  <a:gd name="T25" fmla="*/ 2147483647 h 215"/>
                  <a:gd name="T26" fmla="*/ 2147483647 w 140"/>
                  <a:gd name="T27" fmla="*/ 2147483647 h 215"/>
                  <a:gd name="T28" fmla="*/ 2147483647 w 140"/>
                  <a:gd name="T29" fmla="*/ 2147483647 h 215"/>
                  <a:gd name="T30" fmla="*/ 2147483647 w 140"/>
                  <a:gd name="T31" fmla="*/ 2147483647 h 215"/>
                  <a:gd name="T32" fmla="*/ 2147483647 w 140"/>
                  <a:gd name="T33" fmla="*/ 2147483647 h 215"/>
                  <a:gd name="T34" fmla="*/ 2147483647 w 140"/>
                  <a:gd name="T35" fmla="*/ 2147483647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0"/>
                  <a:gd name="T55" fmla="*/ 0 h 215"/>
                  <a:gd name="T56" fmla="*/ 140 w 140"/>
                  <a:gd name="T57" fmla="*/ 215 h 2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0" h="215">
                    <a:moveTo>
                      <a:pt x="109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01"/>
                      <a:pt x="14" y="215"/>
                      <a:pt x="31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26" y="215"/>
                      <a:pt x="140" y="201"/>
                      <a:pt x="140" y="18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13"/>
                      <a:pt x="126" y="0"/>
                      <a:pt x="109" y="0"/>
                    </a:cubicBezTo>
                    <a:moveTo>
                      <a:pt x="122" y="177"/>
                    </a:moveTo>
                    <a:cubicBezTo>
                      <a:pt x="122" y="187"/>
                      <a:pt x="116" y="195"/>
                      <a:pt x="109" y="195"/>
                    </a:cubicBezTo>
                    <a:cubicBezTo>
                      <a:pt x="31" y="195"/>
                      <a:pt x="31" y="195"/>
                      <a:pt x="31" y="195"/>
                    </a:cubicBezTo>
                    <a:cubicBezTo>
                      <a:pt x="24" y="195"/>
                      <a:pt x="18" y="187"/>
                      <a:pt x="18" y="17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26"/>
                      <a:pt x="24" y="18"/>
                      <a:pt x="31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6" y="18"/>
                      <a:pt x="122" y="26"/>
                      <a:pt x="122" y="35"/>
                    </a:cubicBezTo>
                    <a:lnTo>
                      <a:pt x="122" y="1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5"/>
              <p:cNvSpPr>
                <a:spLocks noEditPoints="1" noChangeArrowheads="1"/>
              </p:cNvSpPr>
              <p:nvPr/>
            </p:nvSpPr>
            <p:spPr bwMode="auto">
              <a:xfrm>
                <a:off x="2587627" y="2813047"/>
                <a:ext cx="739775" cy="854077"/>
              </a:xfrm>
              <a:custGeom>
                <a:avLst/>
                <a:gdLst>
                  <a:gd name="T0" fmla="*/ 2147483647 w 197"/>
                  <a:gd name="T1" fmla="*/ 0 h 228"/>
                  <a:gd name="T2" fmla="*/ 0 w 197"/>
                  <a:gd name="T3" fmla="*/ 2147483647 h 228"/>
                  <a:gd name="T4" fmla="*/ 0 w 197"/>
                  <a:gd name="T5" fmla="*/ 2147483647 h 228"/>
                  <a:gd name="T6" fmla="*/ 2147483647 w 197"/>
                  <a:gd name="T7" fmla="*/ 2147483647 h 228"/>
                  <a:gd name="T8" fmla="*/ 2147483647 w 197"/>
                  <a:gd name="T9" fmla="*/ 2147483647 h 228"/>
                  <a:gd name="T10" fmla="*/ 2147483647 w 197"/>
                  <a:gd name="T11" fmla="*/ 2147483647 h 228"/>
                  <a:gd name="T12" fmla="*/ 2147483647 w 197"/>
                  <a:gd name="T13" fmla="*/ 0 h 228"/>
                  <a:gd name="T14" fmla="*/ 2147483647 w 197"/>
                  <a:gd name="T15" fmla="*/ 2147483647 h 228"/>
                  <a:gd name="T16" fmla="*/ 2147483647 w 197"/>
                  <a:gd name="T17" fmla="*/ 2147483647 h 228"/>
                  <a:gd name="T18" fmla="*/ 2147483647 w 197"/>
                  <a:gd name="T19" fmla="*/ 2147483647 h 228"/>
                  <a:gd name="T20" fmla="*/ 2147483647 w 197"/>
                  <a:gd name="T21" fmla="*/ 2147483647 h 228"/>
                  <a:gd name="T22" fmla="*/ 2147483647 w 197"/>
                  <a:gd name="T23" fmla="*/ 2147483647 h 2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97"/>
                  <a:gd name="T37" fmla="*/ 0 h 228"/>
                  <a:gd name="T38" fmla="*/ 197 w 197"/>
                  <a:gd name="T39" fmla="*/ 228 h 2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97" h="228">
                    <a:moveTo>
                      <a:pt x="98" y="0"/>
                    </a:moveTo>
                    <a:cubicBezTo>
                      <a:pt x="62" y="0"/>
                      <a:pt x="0" y="7"/>
                      <a:pt x="0" y="3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21"/>
                      <a:pt x="62" y="228"/>
                      <a:pt x="98" y="228"/>
                    </a:cubicBezTo>
                    <a:cubicBezTo>
                      <a:pt x="135" y="228"/>
                      <a:pt x="197" y="221"/>
                      <a:pt x="197" y="195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7"/>
                      <a:pt x="135" y="0"/>
                      <a:pt x="98" y="0"/>
                    </a:cubicBezTo>
                    <a:moveTo>
                      <a:pt x="98" y="55"/>
                    </a:moveTo>
                    <a:cubicBezTo>
                      <a:pt x="52" y="55"/>
                      <a:pt x="15" y="45"/>
                      <a:pt x="15" y="32"/>
                    </a:cubicBezTo>
                    <a:cubicBezTo>
                      <a:pt x="15" y="20"/>
                      <a:pt x="52" y="10"/>
                      <a:pt x="98" y="10"/>
                    </a:cubicBezTo>
                    <a:cubicBezTo>
                      <a:pt x="144" y="10"/>
                      <a:pt x="182" y="20"/>
                      <a:pt x="182" y="32"/>
                    </a:cubicBezTo>
                    <a:cubicBezTo>
                      <a:pt x="182" y="45"/>
                      <a:pt x="144" y="55"/>
                      <a:pt x="98" y="55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6"/>
              <p:cNvSpPr>
                <a:spLocks noEditPoints="1" noChangeArrowheads="1"/>
              </p:cNvSpPr>
              <p:nvPr/>
            </p:nvSpPr>
            <p:spPr bwMode="auto">
              <a:xfrm>
                <a:off x="3581405" y="1362076"/>
                <a:ext cx="641348" cy="876302"/>
              </a:xfrm>
              <a:custGeom>
                <a:avLst/>
                <a:gdLst>
                  <a:gd name="T0" fmla="*/ 2147483647 w 171"/>
                  <a:gd name="T1" fmla="*/ 0 h 234"/>
                  <a:gd name="T2" fmla="*/ 2147483647 w 171"/>
                  <a:gd name="T3" fmla="*/ 0 h 234"/>
                  <a:gd name="T4" fmla="*/ 0 w 171"/>
                  <a:gd name="T5" fmla="*/ 2147483647 h 234"/>
                  <a:gd name="T6" fmla="*/ 0 w 171"/>
                  <a:gd name="T7" fmla="*/ 2147483647 h 234"/>
                  <a:gd name="T8" fmla="*/ 2147483647 w 171"/>
                  <a:gd name="T9" fmla="*/ 2147483647 h 234"/>
                  <a:gd name="T10" fmla="*/ 2147483647 w 171"/>
                  <a:gd name="T11" fmla="*/ 2147483647 h 234"/>
                  <a:gd name="T12" fmla="*/ 2147483647 w 171"/>
                  <a:gd name="T13" fmla="*/ 2147483647 h 234"/>
                  <a:gd name="T14" fmla="*/ 2147483647 w 171"/>
                  <a:gd name="T15" fmla="*/ 2147483647 h 234"/>
                  <a:gd name="T16" fmla="*/ 2147483647 w 171"/>
                  <a:gd name="T17" fmla="*/ 0 h 234"/>
                  <a:gd name="T18" fmla="*/ 2147483647 w 171"/>
                  <a:gd name="T19" fmla="*/ 2147483647 h 234"/>
                  <a:gd name="T20" fmla="*/ 2147483647 w 171"/>
                  <a:gd name="T21" fmla="*/ 2147483647 h 234"/>
                  <a:gd name="T22" fmla="*/ 2147483647 w 171"/>
                  <a:gd name="T23" fmla="*/ 2147483647 h 234"/>
                  <a:gd name="T24" fmla="*/ 2147483647 w 171"/>
                  <a:gd name="T25" fmla="*/ 2147483647 h 234"/>
                  <a:gd name="T26" fmla="*/ 2147483647 w 171"/>
                  <a:gd name="T27" fmla="*/ 2147483647 h 234"/>
                  <a:gd name="T28" fmla="*/ 2147483647 w 171"/>
                  <a:gd name="T29" fmla="*/ 2147483647 h 234"/>
                  <a:gd name="T30" fmla="*/ 2147483647 w 171"/>
                  <a:gd name="T31" fmla="*/ 2147483647 h 234"/>
                  <a:gd name="T32" fmla="*/ 2147483647 w 171"/>
                  <a:gd name="T33" fmla="*/ 2147483647 h 234"/>
                  <a:gd name="T34" fmla="*/ 2147483647 w 171"/>
                  <a:gd name="T35" fmla="*/ 2147483647 h 2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1"/>
                  <a:gd name="T55" fmla="*/ 0 h 234"/>
                  <a:gd name="T56" fmla="*/ 171 w 171"/>
                  <a:gd name="T57" fmla="*/ 234 h 2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1" h="234">
                    <a:moveTo>
                      <a:pt x="14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3"/>
                      <a:pt x="11" y="234"/>
                      <a:pt x="25" y="234"/>
                    </a:cubicBezTo>
                    <a:cubicBezTo>
                      <a:pt x="146" y="234"/>
                      <a:pt x="146" y="234"/>
                      <a:pt x="146" y="234"/>
                    </a:cubicBezTo>
                    <a:cubicBezTo>
                      <a:pt x="160" y="234"/>
                      <a:pt x="171" y="223"/>
                      <a:pt x="171" y="209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11"/>
                      <a:pt x="160" y="0"/>
                      <a:pt x="146" y="0"/>
                    </a:cubicBezTo>
                    <a:moveTo>
                      <a:pt x="157" y="183"/>
                    </a:moveTo>
                    <a:cubicBezTo>
                      <a:pt x="157" y="188"/>
                      <a:pt x="152" y="193"/>
                      <a:pt x="146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19" y="193"/>
                      <a:pt x="15" y="188"/>
                      <a:pt x="15" y="18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19"/>
                      <a:pt x="19" y="14"/>
                      <a:pt x="25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2" y="14"/>
                      <a:pt x="157" y="19"/>
                      <a:pt x="157" y="25"/>
                    </a:cubicBezTo>
                    <a:lnTo>
                      <a:pt x="157" y="1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27"/>
              <p:cNvSpPr>
                <a:spLocks noChangeArrowheads="1"/>
              </p:cNvSpPr>
              <p:nvPr/>
            </p:nvSpPr>
            <p:spPr bwMode="auto">
              <a:xfrm>
                <a:off x="3762377" y="2127248"/>
                <a:ext cx="52387" cy="5239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45" name="Oval 28"/>
              <p:cNvSpPr>
                <a:spLocks noChangeArrowheads="1"/>
              </p:cNvSpPr>
              <p:nvPr/>
            </p:nvSpPr>
            <p:spPr bwMode="auto">
              <a:xfrm>
                <a:off x="3990980" y="2127248"/>
                <a:ext cx="52387" cy="5239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46" name="Oval 29"/>
              <p:cNvSpPr>
                <a:spLocks noChangeArrowheads="1"/>
              </p:cNvSpPr>
              <p:nvPr/>
            </p:nvSpPr>
            <p:spPr bwMode="auto">
              <a:xfrm>
                <a:off x="3878267" y="2127248"/>
                <a:ext cx="52387" cy="5239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buFont typeface="Arial" pitchFamily="34" charset="0"/>
                  <a:buNone/>
                </a:pPr>
                <a:endParaRPr lang="en-US" altLang="en-US" sz="1600">
                  <a:solidFill>
                    <a:srgbClr val="FFFFFF"/>
                  </a:solidFill>
                  <a:latin typeface="Segoe UI" pitchFamily="34" charset="0"/>
                  <a:sym typeface="Segoe UI" pitchFamily="34" charset="0"/>
                </a:endParaRPr>
              </a:p>
            </p:txBody>
          </p:sp>
          <p:sp>
            <p:nvSpPr>
              <p:cNvPr id="47" name="Freeform 30"/>
              <p:cNvSpPr>
                <a:spLocks noChangeArrowheads="1"/>
              </p:cNvSpPr>
              <p:nvPr/>
            </p:nvSpPr>
            <p:spPr bwMode="auto">
              <a:xfrm>
                <a:off x="963615" y="2681289"/>
                <a:ext cx="442914" cy="161923"/>
              </a:xfrm>
              <a:custGeom>
                <a:avLst/>
                <a:gdLst>
                  <a:gd name="T0" fmla="*/ 0 w 118"/>
                  <a:gd name="T1" fmla="*/ 2147483647 h 43"/>
                  <a:gd name="T2" fmla="*/ 2147483647 w 118"/>
                  <a:gd name="T3" fmla="*/ 2147483647 h 43"/>
                  <a:gd name="T4" fmla="*/ 2147483647 w 118"/>
                  <a:gd name="T5" fmla="*/ 2147483647 h 43"/>
                  <a:gd name="T6" fmla="*/ 2147483647 w 118"/>
                  <a:gd name="T7" fmla="*/ 2147483647 h 43"/>
                  <a:gd name="T8" fmla="*/ 2147483647 w 118"/>
                  <a:gd name="T9" fmla="*/ 2147483647 h 43"/>
                  <a:gd name="T10" fmla="*/ 2147483647 w 118"/>
                  <a:gd name="T11" fmla="*/ 0 h 43"/>
                  <a:gd name="T12" fmla="*/ 2147483647 w 118"/>
                  <a:gd name="T13" fmla="*/ 0 h 43"/>
                  <a:gd name="T14" fmla="*/ 2147483647 w 118"/>
                  <a:gd name="T15" fmla="*/ 2147483647 h 43"/>
                  <a:gd name="T16" fmla="*/ 0 w 118"/>
                  <a:gd name="T17" fmla="*/ 2147483647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8"/>
                  <a:gd name="T28" fmla="*/ 0 h 43"/>
                  <a:gd name="T29" fmla="*/ 118 w 118"/>
                  <a:gd name="T30" fmla="*/ 43 h 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8" h="43">
                    <a:moveTo>
                      <a:pt x="0" y="43"/>
                    </a:moveTo>
                    <a:cubicBezTo>
                      <a:pt x="4" y="40"/>
                      <a:pt x="9" y="39"/>
                      <a:pt x="14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11" y="39"/>
                      <a:pt x="115" y="40"/>
                      <a:pt x="118" y="41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1" y="7"/>
                      <a:pt x="90" y="0"/>
                      <a:pt x="8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19" y="7"/>
                      <a:pt x="15" y="15"/>
                    </a:cubicBez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1"/>
              <p:cNvSpPr>
                <a:spLocks noEditPoints="1" noChangeArrowheads="1"/>
              </p:cNvSpPr>
              <p:nvPr/>
            </p:nvSpPr>
            <p:spPr bwMode="auto">
              <a:xfrm>
                <a:off x="952495" y="2857497"/>
                <a:ext cx="476253" cy="809627"/>
              </a:xfrm>
              <a:custGeom>
                <a:avLst/>
                <a:gdLst>
                  <a:gd name="T0" fmla="*/ 2147483647 w 127"/>
                  <a:gd name="T1" fmla="*/ 2147483647 h 216"/>
                  <a:gd name="T2" fmla="*/ 2147483647 w 127"/>
                  <a:gd name="T3" fmla="*/ 0 h 216"/>
                  <a:gd name="T4" fmla="*/ 2147483647 w 127"/>
                  <a:gd name="T5" fmla="*/ 0 h 216"/>
                  <a:gd name="T6" fmla="*/ 2147483647 w 127"/>
                  <a:gd name="T7" fmla="*/ 2147483647 h 216"/>
                  <a:gd name="T8" fmla="*/ 0 w 127"/>
                  <a:gd name="T9" fmla="*/ 2147483647 h 216"/>
                  <a:gd name="T10" fmla="*/ 0 w 127"/>
                  <a:gd name="T11" fmla="*/ 2147483647 h 216"/>
                  <a:gd name="T12" fmla="*/ 2147483647 w 127"/>
                  <a:gd name="T13" fmla="*/ 2147483647 h 216"/>
                  <a:gd name="T14" fmla="*/ 2147483647 w 127"/>
                  <a:gd name="T15" fmla="*/ 2147483647 h 216"/>
                  <a:gd name="T16" fmla="*/ 2147483647 w 127"/>
                  <a:gd name="T17" fmla="*/ 2147483647 h 216"/>
                  <a:gd name="T18" fmla="*/ 2147483647 w 127"/>
                  <a:gd name="T19" fmla="*/ 2147483647 h 216"/>
                  <a:gd name="T20" fmla="*/ 2147483647 w 127"/>
                  <a:gd name="T21" fmla="*/ 2147483647 h 216"/>
                  <a:gd name="T22" fmla="*/ 2147483647 w 127"/>
                  <a:gd name="T23" fmla="*/ 2147483647 h 216"/>
                  <a:gd name="T24" fmla="*/ 2147483647 w 127"/>
                  <a:gd name="T25" fmla="*/ 2147483647 h 216"/>
                  <a:gd name="T26" fmla="*/ 2147483647 w 127"/>
                  <a:gd name="T27" fmla="*/ 2147483647 h 216"/>
                  <a:gd name="T28" fmla="*/ 2147483647 w 127"/>
                  <a:gd name="T29" fmla="*/ 2147483647 h 216"/>
                  <a:gd name="T30" fmla="*/ 2147483647 w 127"/>
                  <a:gd name="T31" fmla="*/ 2147483647 h 216"/>
                  <a:gd name="T32" fmla="*/ 2147483647 w 127"/>
                  <a:gd name="T33" fmla="*/ 2147483647 h 216"/>
                  <a:gd name="T34" fmla="*/ 2147483647 w 127"/>
                  <a:gd name="T35" fmla="*/ 2147483647 h 216"/>
                  <a:gd name="T36" fmla="*/ 2147483647 w 127"/>
                  <a:gd name="T37" fmla="*/ 2147483647 h 216"/>
                  <a:gd name="T38" fmla="*/ 2147483647 w 127"/>
                  <a:gd name="T39" fmla="*/ 2147483647 h 216"/>
                  <a:gd name="T40" fmla="*/ 2147483647 w 127"/>
                  <a:gd name="T41" fmla="*/ 2147483647 h 216"/>
                  <a:gd name="T42" fmla="*/ 2147483647 w 127"/>
                  <a:gd name="T43" fmla="*/ 2147483647 h 216"/>
                  <a:gd name="T44" fmla="*/ 2147483647 w 127"/>
                  <a:gd name="T45" fmla="*/ 2147483647 h 216"/>
                  <a:gd name="T46" fmla="*/ 2147483647 w 127"/>
                  <a:gd name="T47" fmla="*/ 2147483647 h 216"/>
                  <a:gd name="T48" fmla="*/ 2147483647 w 127"/>
                  <a:gd name="T49" fmla="*/ 2147483647 h 216"/>
                  <a:gd name="T50" fmla="*/ 2147483647 w 127"/>
                  <a:gd name="T51" fmla="*/ 2147483647 h 216"/>
                  <a:gd name="T52" fmla="*/ 2147483647 w 127"/>
                  <a:gd name="T53" fmla="*/ 2147483647 h 216"/>
                  <a:gd name="T54" fmla="*/ 2147483647 w 127"/>
                  <a:gd name="T55" fmla="*/ 2147483647 h 216"/>
                  <a:gd name="T56" fmla="*/ 2147483647 w 127"/>
                  <a:gd name="T57" fmla="*/ 2147483647 h 216"/>
                  <a:gd name="T58" fmla="*/ 2147483647 w 127"/>
                  <a:gd name="T59" fmla="*/ 2147483647 h 216"/>
                  <a:gd name="T60" fmla="*/ 2147483647 w 127"/>
                  <a:gd name="T61" fmla="*/ 2147483647 h 216"/>
                  <a:gd name="T62" fmla="*/ 2147483647 w 127"/>
                  <a:gd name="T63" fmla="*/ 2147483647 h 216"/>
                  <a:gd name="T64" fmla="*/ 2147483647 w 127"/>
                  <a:gd name="T65" fmla="*/ 2147483647 h 216"/>
                  <a:gd name="T66" fmla="*/ 2147483647 w 127"/>
                  <a:gd name="T67" fmla="*/ 2147483647 h 216"/>
                  <a:gd name="T68" fmla="*/ 2147483647 w 127"/>
                  <a:gd name="T69" fmla="*/ 2147483647 h 216"/>
                  <a:gd name="T70" fmla="*/ 2147483647 w 127"/>
                  <a:gd name="T71" fmla="*/ 2147483647 h 216"/>
                  <a:gd name="T72" fmla="*/ 2147483647 w 127"/>
                  <a:gd name="T73" fmla="*/ 2147483647 h 2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7"/>
                  <a:gd name="T112" fmla="*/ 0 h 216"/>
                  <a:gd name="T113" fmla="*/ 127 w 127"/>
                  <a:gd name="T114" fmla="*/ 216 h 21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7" h="216">
                    <a:moveTo>
                      <a:pt x="119" y="2"/>
                    </a:moveTo>
                    <a:cubicBezTo>
                      <a:pt x="116" y="1"/>
                      <a:pt x="114" y="0"/>
                      <a:pt x="11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10"/>
                      <a:pt x="0" y="17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8"/>
                      <a:pt x="8" y="216"/>
                      <a:pt x="17" y="216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20" y="216"/>
                      <a:pt x="127" y="208"/>
                      <a:pt x="127" y="199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0"/>
                      <a:pt x="124" y="5"/>
                      <a:pt x="119" y="2"/>
                    </a:cubicBezTo>
                    <a:moveTo>
                      <a:pt x="105" y="180"/>
                    </a:moveTo>
                    <a:cubicBezTo>
                      <a:pt x="29" y="180"/>
                      <a:pt x="29" y="180"/>
                      <a:pt x="29" y="180"/>
                    </a:cubicBezTo>
                    <a:cubicBezTo>
                      <a:pt x="25" y="180"/>
                      <a:pt x="22" y="177"/>
                      <a:pt x="22" y="173"/>
                    </a:cubicBezTo>
                    <a:cubicBezTo>
                      <a:pt x="22" y="169"/>
                      <a:pt x="25" y="166"/>
                      <a:pt x="29" y="166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8" y="166"/>
                      <a:pt x="111" y="169"/>
                      <a:pt x="111" y="173"/>
                    </a:cubicBezTo>
                    <a:cubicBezTo>
                      <a:pt x="111" y="177"/>
                      <a:pt x="108" y="180"/>
                      <a:pt x="105" y="180"/>
                    </a:cubicBezTo>
                    <a:moveTo>
                      <a:pt x="105" y="149"/>
                    </a:moveTo>
                    <a:cubicBezTo>
                      <a:pt x="29" y="149"/>
                      <a:pt x="29" y="149"/>
                      <a:pt x="29" y="149"/>
                    </a:cubicBezTo>
                    <a:cubicBezTo>
                      <a:pt x="25" y="149"/>
                      <a:pt x="22" y="146"/>
                      <a:pt x="22" y="143"/>
                    </a:cubicBezTo>
                    <a:cubicBezTo>
                      <a:pt x="22" y="139"/>
                      <a:pt x="25" y="136"/>
                      <a:pt x="29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6"/>
                      <a:pt x="111" y="139"/>
                      <a:pt x="111" y="143"/>
                    </a:cubicBezTo>
                    <a:cubicBezTo>
                      <a:pt x="111" y="146"/>
                      <a:pt x="108" y="149"/>
                      <a:pt x="105" y="149"/>
                    </a:cubicBezTo>
                    <a:moveTo>
                      <a:pt x="105" y="119"/>
                    </a:moveTo>
                    <a:cubicBezTo>
                      <a:pt x="29" y="119"/>
                      <a:pt x="29" y="119"/>
                      <a:pt x="29" y="119"/>
                    </a:cubicBezTo>
                    <a:cubicBezTo>
                      <a:pt x="25" y="119"/>
                      <a:pt x="22" y="116"/>
                      <a:pt x="22" y="112"/>
                    </a:cubicBezTo>
                    <a:cubicBezTo>
                      <a:pt x="22" y="109"/>
                      <a:pt x="25" y="106"/>
                      <a:pt x="29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8" y="106"/>
                      <a:pt x="111" y="109"/>
                      <a:pt x="111" y="112"/>
                    </a:cubicBezTo>
                    <a:cubicBezTo>
                      <a:pt x="111" y="116"/>
                      <a:pt x="108" y="119"/>
                      <a:pt x="105" y="119"/>
                    </a:cubicBezTo>
                    <a:moveTo>
                      <a:pt x="102" y="40"/>
                    </a:moveTo>
                    <a:cubicBezTo>
                      <a:pt x="97" y="40"/>
                      <a:pt x="93" y="36"/>
                      <a:pt x="93" y="31"/>
                    </a:cubicBezTo>
                    <a:cubicBezTo>
                      <a:pt x="93" y="26"/>
                      <a:pt x="97" y="22"/>
                      <a:pt x="102" y="22"/>
                    </a:cubicBezTo>
                    <a:cubicBezTo>
                      <a:pt x="107" y="22"/>
                      <a:pt x="111" y="26"/>
                      <a:pt x="111" y="31"/>
                    </a:cubicBezTo>
                    <a:cubicBezTo>
                      <a:pt x="111" y="36"/>
                      <a:pt x="107" y="40"/>
                      <a:pt x="102" y="40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3" name="Group 99"/>
          <p:cNvGrpSpPr/>
          <p:nvPr/>
        </p:nvGrpSpPr>
        <p:grpSpPr>
          <a:xfrm>
            <a:off x="1152506" y="2040165"/>
            <a:ext cx="1439675" cy="1439863"/>
            <a:chOff x="3381375" y="2647950"/>
            <a:chExt cx="1439863" cy="1439863"/>
          </a:xfrm>
        </p:grpSpPr>
        <p:grpSp>
          <p:nvGrpSpPr>
            <p:cNvPr id="54" name="Group 6"/>
            <p:cNvGrpSpPr>
              <a:grpSpLocks/>
            </p:cNvGrpSpPr>
            <p:nvPr/>
          </p:nvGrpSpPr>
          <p:grpSpPr bwMode="auto">
            <a:xfrm>
              <a:off x="3381375" y="2647950"/>
              <a:ext cx="1439863" cy="1439863"/>
              <a:chOff x="0" y="0"/>
              <a:chExt cx="4195" cy="4195"/>
            </a:xfrm>
          </p:grpSpPr>
          <p:grpSp>
            <p:nvGrpSpPr>
              <p:cNvPr id="56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4195" cy="4195"/>
                <a:chOff x="0" y="0"/>
                <a:chExt cx="2664000" cy="2664000"/>
              </a:xfrm>
            </p:grpSpPr>
            <p:sp>
              <p:nvSpPr>
                <p:cNvPr id="60" name="椭圆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64000" cy="2664000"/>
                </a:xfrm>
                <a:prstGeom prst="ellipse">
                  <a:avLst/>
                </a:prstGeom>
                <a:solidFill>
                  <a:srgbClr val="7AC143"/>
                </a:solidFill>
                <a:ln w="12700">
                  <a:solidFill>
                    <a:srgbClr val="8EC31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8EC31F"/>
                    </a:solidFill>
                    <a:latin typeface="Ostrich Sans Rounded"/>
                    <a:sym typeface="Ostrich Sans Rounded"/>
                  </a:endParaRPr>
                </a:p>
              </p:txBody>
            </p:sp>
            <p:sp>
              <p:nvSpPr>
                <p:cNvPr id="61" name="椭圆 13"/>
                <p:cNvSpPr>
                  <a:spLocks noChangeArrowheads="1"/>
                </p:cNvSpPr>
                <p:nvPr/>
              </p:nvSpPr>
              <p:spPr bwMode="auto">
                <a:xfrm>
                  <a:off x="107999" y="108000"/>
                  <a:ext cx="2448000" cy="2448000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FFFFFF"/>
                    </a:solidFill>
                    <a:latin typeface="Ostrich Sans Rounded"/>
                    <a:sym typeface="Ostrich Sans Rounded"/>
                  </a:endParaRPr>
                </a:p>
              </p:txBody>
            </p:sp>
          </p:grpSp>
          <p:sp>
            <p:nvSpPr>
              <p:cNvPr id="57" name="矩形 11"/>
              <p:cNvSpPr>
                <a:spLocks noChangeArrowheads="1"/>
              </p:cNvSpPr>
              <p:nvPr/>
            </p:nvSpPr>
            <p:spPr bwMode="auto">
              <a:xfrm>
                <a:off x="703" y="618"/>
                <a:ext cx="3054" cy="1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buFont typeface="Arial" pitchFamily="34" charset="0"/>
                  <a:buNone/>
                </a:pPr>
                <a:endParaRPr lang="en-US" altLang="en-US" sz="1600">
                  <a:solidFill>
                    <a:srgbClr val="4C4C4C"/>
                  </a:solidFill>
                  <a:latin typeface="Myriad Pro Light" pitchFamily="34" charset="0"/>
                  <a:sym typeface="Myriad Pro Light" pitchFamily="34" charset="0"/>
                </a:endParaRPr>
              </a:p>
            </p:txBody>
          </p:sp>
        </p:grp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60775" y="2903538"/>
              <a:ext cx="9032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100"/>
          <p:cNvGrpSpPr/>
          <p:nvPr/>
        </p:nvGrpSpPr>
        <p:grpSpPr>
          <a:xfrm>
            <a:off x="9247724" y="2119292"/>
            <a:ext cx="1439675" cy="1441450"/>
            <a:chOff x="3381375" y="4597400"/>
            <a:chExt cx="1439863" cy="1441450"/>
          </a:xfrm>
        </p:grpSpPr>
        <p:grpSp>
          <p:nvGrpSpPr>
            <p:cNvPr id="63" name="Group 6"/>
            <p:cNvGrpSpPr>
              <a:grpSpLocks/>
            </p:cNvGrpSpPr>
            <p:nvPr/>
          </p:nvGrpSpPr>
          <p:grpSpPr bwMode="auto">
            <a:xfrm>
              <a:off x="3381375" y="4597400"/>
              <a:ext cx="1439863" cy="1441450"/>
              <a:chOff x="0" y="0"/>
              <a:chExt cx="4195" cy="4195"/>
            </a:xfrm>
          </p:grpSpPr>
          <p:grpSp>
            <p:nvGrpSpPr>
              <p:cNvPr id="65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4195" cy="4195"/>
                <a:chOff x="0" y="0"/>
                <a:chExt cx="2664000" cy="2664000"/>
              </a:xfrm>
            </p:grpSpPr>
            <p:sp>
              <p:nvSpPr>
                <p:cNvPr id="67" name="椭圆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64000" cy="2664000"/>
                </a:xfrm>
                <a:prstGeom prst="ellipse">
                  <a:avLst/>
                </a:prstGeom>
                <a:solidFill>
                  <a:srgbClr val="7AC143"/>
                </a:solidFill>
                <a:ln w="12700">
                  <a:solidFill>
                    <a:srgbClr val="8EC31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8EC31F"/>
                    </a:solidFill>
                    <a:latin typeface="Ostrich Sans Rounded"/>
                    <a:sym typeface="Ostrich Sans Rounded"/>
                  </a:endParaRPr>
                </a:p>
              </p:txBody>
            </p:sp>
            <p:sp>
              <p:nvSpPr>
                <p:cNvPr id="68" name="椭圆 13"/>
                <p:cNvSpPr>
                  <a:spLocks noChangeArrowheads="1"/>
                </p:cNvSpPr>
                <p:nvPr/>
              </p:nvSpPr>
              <p:spPr bwMode="auto">
                <a:xfrm>
                  <a:off x="107999" y="108000"/>
                  <a:ext cx="2448000" cy="2448000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en-US" altLang="en-US" sz="9600" b="1">
                    <a:solidFill>
                      <a:srgbClr val="FFFFFF"/>
                    </a:solidFill>
                    <a:latin typeface="Ostrich Sans Rounded"/>
                    <a:sym typeface="Ostrich Sans Rounded"/>
                  </a:endParaRPr>
                </a:p>
              </p:txBody>
            </p:sp>
          </p:grpSp>
          <p:sp>
            <p:nvSpPr>
              <p:cNvPr id="66" name="矩形 11"/>
              <p:cNvSpPr>
                <a:spLocks noChangeArrowheads="1"/>
              </p:cNvSpPr>
              <p:nvPr/>
            </p:nvSpPr>
            <p:spPr bwMode="auto">
              <a:xfrm>
                <a:off x="703" y="618"/>
                <a:ext cx="3054" cy="11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buFont typeface="Arial" pitchFamily="34" charset="0"/>
                  <a:buNone/>
                </a:pPr>
                <a:endParaRPr lang="en-US" altLang="en-US" sz="1600">
                  <a:solidFill>
                    <a:srgbClr val="4C4C4C"/>
                  </a:solidFill>
                  <a:latin typeface="Myriad Pro Light" pitchFamily="34" charset="0"/>
                  <a:sym typeface="Myriad Pro Light" pitchFamily="34" charset="0"/>
                </a:endParaRPr>
              </a:p>
            </p:txBody>
          </p:sp>
        </p:grpSp>
        <p:pic>
          <p:nvPicPr>
            <p:cNvPr id="64" name="图片 1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35388" y="4914900"/>
              <a:ext cx="779462" cy="77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1006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AUTO-SYNCHRONIZATION OF ATTENDANCE &amp; DATA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54"/>
          <p:cNvGrpSpPr>
            <a:grpSpLocks/>
          </p:cNvGrpSpPr>
          <p:nvPr/>
        </p:nvGrpSpPr>
        <p:grpSpPr bwMode="auto">
          <a:xfrm>
            <a:off x="6132018" y="1154754"/>
            <a:ext cx="5982509" cy="4889430"/>
            <a:chOff x="0" y="0"/>
            <a:chExt cx="5984253" cy="5271247"/>
          </a:xfrm>
          <a:solidFill>
            <a:srgbClr val="868686"/>
          </a:solidFill>
        </p:grpSpPr>
        <p:sp>
          <p:nvSpPr>
            <p:cNvPr id="73" name="Title 2"/>
            <p:cNvSpPr>
              <a:spLocks noChangeArrowheads="1"/>
            </p:cNvSpPr>
            <p:nvPr/>
          </p:nvSpPr>
          <p:spPr bwMode="auto">
            <a:xfrm>
              <a:off x="0" y="0"/>
              <a:ext cx="5984253" cy="52712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lnSpc>
                  <a:spcPct val="90000"/>
                </a:lnSpc>
                <a:buFont typeface="Arial" pitchFamily="34" charset="0"/>
                <a:buNone/>
              </a:pPr>
              <a:endParaRPr lang="en-US" altLang="en-US" sz="8800" b="1">
                <a:solidFill>
                  <a:srgbClr val="FFFFFF"/>
                </a:solidFill>
                <a:latin typeface="Myriad Pro Light" pitchFamily="34" charset="0"/>
                <a:ea typeface="Microsoft YaHei" pitchFamily="34" charset="-122"/>
                <a:sym typeface="Myriad Pro Light" pitchFamily="34" charset="0"/>
              </a:endParaRPr>
            </a:p>
          </p:txBody>
        </p:sp>
        <p:sp>
          <p:nvSpPr>
            <p:cNvPr id="74" name="矩形 56"/>
            <p:cNvSpPr>
              <a:spLocks noChangeArrowheads="1"/>
            </p:cNvSpPr>
            <p:nvPr/>
          </p:nvSpPr>
          <p:spPr bwMode="auto">
            <a:xfrm>
              <a:off x="2160632" y="62902"/>
              <a:ext cx="1692175" cy="63044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en-US" sz="3200" dirty="0" smtClean="0">
                  <a:latin typeface="Segoe UI Semibold" panose="020B0702040204020203" pitchFamily="34" charset="0"/>
                  <a:cs typeface="Segoe UI Semibold" panose="020B0702040204020203" pitchFamily="34" charset="0"/>
                  <a:sym typeface="Segoe UI" pitchFamily="34" charset="0"/>
                </a:rPr>
                <a:t>“Area 2”</a:t>
              </a:r>
              <a:endParaRPr lang="en-US" altLang="en-US" sz="2000" dirty="0">
                <a:latin typeface="Segoe UI Semibold" panose="020B0702040204020203" pitchFamily="34" charset="0"/>
                <a:cs typeface="Segoe UI Semibold" panose="020B0702040204020203" pitchFamily="34" charset="0"/>
                <a:sym typeface="Calibri" pitchFamily="34" charset="0"/>
              </a:endParaRPr>
            </a:p>
          </p:txBody>
        </p:sp>
      </p:grpSp>
      <p:pic>
        <p:nvPicPr>
          <p:cNvPr id="70" name="图片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4723" y="2418626"/>
            <a:ext cx="787297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图片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5669" y="2418626"/>
            <a:ext cx="787297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82862" y="2769577"/>
            <a:ext cx="2350932" cy="185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6" name="组合 46"/>
          <p:cNvGrpSpPr>
            <a:grpSpLocks/>
          </p:cNvGrpSpPr>
          <p:nvPr/>
        </p:nvGrpSpPr>
        <p:grpSpPr bwMode="auto">
          <a:xfrm>
            <a:off x="100000" y="1154754"/>
            <a:ext cx="5896794" cy="4889430"/>
            <a:chOff x="0" y="0"/>
            <a:chExt cx="5997388" cy="5271247"/>
          </a:xfrm>
        </p:grpSpPr>
        <p:sp>
          <p:nvSpPr>
            <p:cNvPr id="82" name="Title 2"/>
            <p:cNvSpPr>
              <a:spLocks noChangeArrowheads="1"/>
            </p:cNvSpPr>
            <p:nvPr/>
          </p:nvSpPr>
          <p:spPr bwMode="auto">
            <a:xfrm>
              <a:off x="0" y="0"/>
              <a:ext cx="5997388" cy="5271247"/>
            </a:xfrm>
            <a:prstGeom prst="rect">
              <a:avLst/>
            </a:prstGeom>
            <a:solidFill>
              <a:srgbClr val="7AC143">
                <a:alpha val="27058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lnSpc>
                  <a:spcPct val="90000"/>
                </a:lnSpc>
                <a:buFont typeface="Arial" pitchFamily="34" charset="0"/>
                <a:buNone/>
              </a:pPr>
              <a:endParaRPr lang="en-US" altLang="en-US" sz="8800" b="1">
                <a:solidFill>
                  <a:srgbClr val="FFFFFF"/>
                </a:solidFill>
                <a:latin typeface="Myriad Pro Light" pitchFamily="34" charset="0"/>
                <a:ea typeface="Microsoft YaHei" pitchFamily="34" charset="-122"/>
                <a:sym typeface="Myriad Pro Light" pitchFamily="34" charset="0"/>
              </a:endParaRPr>
            </a:p>
          </p:txBody>
        </p:sp>
        <p:sp>
          <p:nvSpPr>
            <p:cNvPr id="83" name="矩形 48"/>
            <p:cNvSpPr>
              <a:spLocks noChangeArrowheads="1"/>
            </p:cNvSpPr>
            <p:nvPr/>
          </p:nvSpPr>
          <p:spPr bwMode="auto">
            <a:xfrm>
              <a:off x="2167410" y="62902"/>
              <a:ext cx="1656956" cy="63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en-US" sz="3200" dirty="0" smtClean="0">
                  <a:latin typeface="Segoe UI Semibold" panose="020B0702040204020203" pitchFamily="34" charset="0"/>
                  <a:cs typeface="Segoe UI Semibold" panose="020B0702040204020203" pitchFamily="34" charset="0"/>
                  <a:sym typeface="Segoe UI" pitchFamily="34" charset="0"/>
                </a:rPr>
                <a:t>“Area 1”</a:t>
              </a:r>
              <a:endParaRPr lang="en-US" altLang="en-US" sz="2000" dirty="0">
                <a:latin typeface="Segoe UI Semibold" panose="020B0702040204020203" pitchFamily="34" charset="0"/>
                <a:cs typeface="Segoe UI Semibold" panose="020B0702040204020203" pitchFamily="34" charset="0"/>
                <a:sym typeface="Calibri" pitchFamily="34" charset="0"/>
              </a:endParaRPr>
            </a:p>
          </p:txBody>
        </p:sp>
      </p:grpSp>
      <p:pic>
        <p:nvPicPr>
          <p:cNvPr id="77" name="图片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0331" y="2510700"/>
            <a:ext cx="653965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图片 2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4463" y="2563088"/>
            <a:ext cx="619044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图片 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5246" y="2536100"/>
            <a:ext cx="653965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7586" y="1261607"/>
            <a:ext cx="1719208" cy="150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077580"/>
            <a:ext cx="1895594" cy="155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TextBox 21"/>
          <p:cNvSpPr>
            <a:spLocks noChangeArrowheads="1"/>
          </p:cNvSpPr>
          <p:nvPr/>
        </p:nvSpPr>
        <p:spPr bwMode="auto">
          <a:xfrm>
            <a:off x="12699" y="4558354"/>
            <a:ext cx="12180888" cy="1485830"/>
          </a:xfrm>
          <a:prstGeom prst="rect">
            <a:avLst/>
          </a:prstGeom>
          <a:solidFill>
            <a:srgbClr val="7AC14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ea typeface="Microsoft YaHei" pitchFamily="34" charset="-122"/>
                <a:cs typeface="Segoe UI Light" panose="020B0502040204020203" pitchFamily="34" charset="0"/>
                <a:sym typeface="Myriad Pro Light" pitchFamily="34" charset="0"/>
              </a:rPr>
              <a:t>Automatically synchronizing the data between devices and server among the same “Area”  to ensure the information are updated.</a:t>
            </a:r>
            <a:endParaRPr lang="zh-CN" altLang="en-US" sz="2000" dirty="0">
              <a:solidFill>
                <a:srgbClr val="FFFFFF"/>
              </a:solidFill>
              <a:latin typeface="Segoe UI Light" panose="020B0502040204020203" pitchFamily="34" charset="0"/>
              <a:ea typeface="Microsoft YaHei" pitchFamily="34" charset="-122"/>
              <a:cs typeface="Segoe UI Light" panose="020B0502040204020203" pitchFamily="34" charset="0"/>
              <a:sym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1006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AUTO-SYNCHRONIZATION OF ATTENDANCE &amp; DATA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4695064" y="2967145"/>
            <a:ext cx="2426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74B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Devices and Personnel in same </a:t>
            </a:r>
            <a:r>
              <a:rPr lang="en-US" sz="2000" dirty="0" smtClean="0">
                <a:solidFill>
                  <a:srgbClr val="79BC2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“Area” </a:t>
            </a:r>
            <a:r>
              <a:rPr lang="en-US" sz="2000" dirty="0" smtClean="0">
                <a:solidFill>
                  <a:srgbClr val="474B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will keep data synchronization</a:t>
            </a:r>
            <a:r>
              <a:rPr lang="en-US" dirty="0" smtClean="0">
                <a:solidFill>
                  <a:srgbClr val="474B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dirty="0">
              <a:solidFill>
                <a:srgbClr val="474B4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645176" y="1376756"/>
            <a:ext cx="2520779" cy="535459"/>
            <a:chOff x="897924" y="378941"/>
            <a:chExt cx="2520779" cy="535459"/>
          </a:xfrm>
        </p:grpSpPr>
        <p:sp>
          <p:nvSpPr>
            <p:cNvPr id="12" name="Rectangle 11"/>
            <p:cNvSpPr/>
            <p:nvPr/>
          </p:nvSpPr>
          <p:spPr>
            <a:xfrm>
              <a:off x="991900" y="444843"/>
              <a:ext cx="2332827" cy="403654"/>
            </a:xfrm>
            <a:prstGeom prst="rect">
              <a:avLst/>
            </a:prstGeom>
            <a:solidFill>
              <a:srgbClr val="7AC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97924" y="378941"/>
              <a:ext cx="2520779" cy="535459"/>
            </a:xfrm>
            <a:prstGeom prst="rect">
              <a:avLst/>
            </a:prstGeom>
            <a:noFill/>
            <a:ln>
              <a:solidFill>
                <a:srgbClr val="7AC1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14769" y="448818"/>
              <a:ext cx="1087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“Area 1”</a:t>
              </a:r>
              <a:endPara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62707" y="2519969"/>
            <a:ext cx="782594" cy="276999"/>
            <a:chOff x="1976875" y="4452909"/>
            <a:chExt cx="782594" cy="276999"/>
          </a:xfrm>
          <a:solidFill>
            <a:srgbClr val="7AC143"/>
          </a:solidFill>
        </p:grpSpPr>
        <p:sp>
          <p:nvSpPr>
            <p:cNvPr id="17" name="Rectangle 16"/>
            <p:cNvSpPr/>
            <p:nvPr/>
          </p:nvSpPr>
          <p:spPr>
            <a:xfrm>
              <a:off x="1976875" y="4458059"/>
              <a:ext cx="782594" cy="2718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77680" y="4452909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1</a:t>
              </a:r>
              <a:endPara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5731" y="2519969"/>
            <a:ext cx="782594" cy="276999"/>
            <a:chOff x="1976875" y="4452909"/>
            <a:chExt cx="782594" cy="276999"/>
          </a:xfrm>
          <a:solidFill>
            <a:srgbClr val="7AC143"/>
          </a:solidFill>
        </p:grpSpPr>
        <p:sp>
          <p:nvSpPr>
            <p:cNvPr id="22" name="Rectangle 21"/>
            <p:cNvSpPr/>
            <p:nvPr/>
          </p:nvSpPr>
          <p:spPr>
            <a:xfrm>
              <a:off x="1976875" y="4458059"/>
              <a:ext cx="782594" cy="2718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77680" y="4452909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2</a:t>
              </a:r>
              <a:endPara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05" y="2967145"/>
            <a:ext cx="1596795" cy="15967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64" y="4734117"/>
            <a:ext cx="244812" cy="5679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32" y="2967145"/>
            <a:ext cx="1596795" cy="15967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548" y="4734116"/>
            <a:ext cx="244812" cy="5679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360" y="4734115"/>
            <a:ext cx="244812" cy="5679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4" y="4734114"/>
            <a:ext cx="244812" cy="5679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856" y="4734114"/>
            <a:ext cx="244812" cy="5679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64" y="5472256"/>
            <a:ext cx="244812" cy="5679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548" y="5472255"/>
            <a:ext cx="244812" cy="567963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4346215" y="2599203"/>
            <a:ext cx="3169950" cy="918924"/>
          </a:xfrm>
          <a:custGeom>
            <a:avLst/>
            <a:gdLst>
              <a:gd name="connsiteX0" fmla="*/ 56133 w 3295135"/>
              <a:gd name="connsiteY0" fmla="*/ 381916 h 1030539"/>
              <a:gd name="connsiteX1" fmla="*/ 1645084 w 3295135"/>
              <a:gd name="connsiteY1" fmla="*/ 0 h 1030539"/>
              <a:gd name="connsiteX2" fmla="*/ 3226083 w 3295135"/>
              <a:gd name="connsiteY2" fmla="*/ 367657 h 1030539"/>
              <a:gd name="connsiteX3" fmla="*/ 1647568 w 3295135"/>
              <a:gd name="connsiteY3" fmla="*/ 515270 h 1030539"/>
              <a:gd name="connsiteX4" fmla="*/ 56133 w 3295135"/>
              <a:gd name="connsiteY4" fmla="*/ 381916 h 1030539"/>
              <a:gd name="connsiteX0" fmla="*/ 56133 w 3295135"/>
              <a:gd name="connsiteY0" fmla="*/ 381916 h 1030539"/>
              <a:gd name="connsiteX1" fmla="*/ 1645084 w 3295135"/>
              <a:gd name="connsiteY1" fmla="*/ 0 h 1030539"/>
              <a:gd name="connsiteX2" fmla="*/ 3226083 w 3295135"/>
              <a:gd name="connsiteY2" fmla="*/ 367657 h 1030539"/>
              <a:gd name="connsiteX0" fmla="*/ 0 w 3169950"/>
              <a:gd name="connsiteY0" fmla="*/ 381916 h 918924"/>
              <a:gd name="connsiteX1" fmla="*/ 1588951 w 3169950"/>
              <a:gd name="connsiteY1" fmla="*/ 0 h 918924"/>
              <a:gd name="connsiteX2" fmla="*/ 3169950 w 3169950"/>
              <a:gd name="connsiteY2" fmla="*/ 367657 h 918924"/>
              <a:gd name="connsiteX3" fmla="*/ 1632624 w 3169950"/>
              <a:gd name="connsiteY3" fmla="*/ 918924 h 918924"/>
              <a:gd name="connsiteX4" fmla="*/ 0 w 3169950"/>
              <a:gd name="connsiteY4" fmla="*/ 381916 h 918924"/>
              <a:gd name="connsiteX0" fmla="*/ 0 w 3169950"/>
              <a:gd name="connsiteY0" fmla="*/ 381916 h 918924"/>
              <a:gd name="connsiteX1" fmla="*/ 1588951 w 3169950"/>
              <a:gd name="connsiteY1" fmla="*/ 0 h 918924"/>
              <a:gd name="connsiteX2" fmla="*/ 3169950 w 3169950"/>
              <a:gd name="connsiteY2" fmla="*/ 367657 h 91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9950" h="918924" stroke="0" extrusionOk="0">
                <a:moveTo>
                  <a:pt x="0" y="381916"/>
                </a:moveTo>
                <a:cubicBezTo>
                  <a:pt x="192753" y="156923"/>
                  <a:pt x="844167" y="351"/>
                  <a:pt x="1588951" y="0"/>
                </a:cubicBezTo>
                <a:cubicBezTo>
                  <a:pt x="2318004" y="-344"/>
                  <a:pt x="2961094" y="149205"/>
                  <a:pt x="3169950" y="367657"/>
                </a:cubicBezTo>
                <a:lnTo>
                  <a:pt x="1632624" y="918924"/>
                </a:lnTo>
                <a:cubicBezTo>
                  <a:pt x="1102146" y="874473"/>
                  <a:pt x="530478" y="426367"/>
                  <a:pt x="0" y="381916"/>
                </a:cubicBezTo>
                <a:close/>
              </a:path>
              <a:path w="3169950" h="918924" fill="none">
                <a:moveTo>
                  <a:pt x="0" y="381916"/>
                </a:moveTo>
                <a:cubicBezTo>
                  <a:pt x="192753" y="156923"/>
                  <a:pt x="844167" y="351"/>
                  <a:pt x="1588951" y="0"/>
                </a:cubicBezTo>
                <a:cubicBezTo>
                  <a:pt x="2318004" y="-344"/>
                  <a:pt x="2961094" y="149205"/>
                  <a:pt x="3169950" y="367657"/>
                </a:cubicBezTo>
              </a:path>
            </a:pathLst>
          </a:custGeom>
          <a:ln w="571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7"/>
          <p:cNvSpPr/>
          <p:nvPr/>
        </p:nvSpPr>
        <p:spPr>
          <a:xfrm rot="10800000">
            <a:off x="4346215" y="3663094"/>
            <a:ext cx="3169950" cy="918924"/>
          </a:xfrm>
          <a:custGeom>
            <a:avLst/>
            <a:gdLst>
              <a:gd name="connsiteX0" fmla="*/ 56133 w 3295135"/>
              <a:gd name="connsiteY0" fmla="*/ 381916 h 1030539"/>
              <a:gd name="connsiteX1" fmla="*/ 1645084 w 3295135"/>
              <a:gd name="connsiteY1" fmla="*/ 0 h 1030539"/>
              <a:gd name="connsiteX2" fmla="*/ 3226083 w 3295135"/>
              <a:gd name="connsiteY2" fmla="*/ 367657 h 1030539"/>
              <a:gd name="connsiteX3" fmla="*/ 1647568 w 3295135"/>
              <a:gd name="connsiteY3" fmla="*/ 515270 h 1030539"/>
              <a:gd name="connsiteX4" fmla="*/ 56133 w 3295135"/>
              <a:gd name="connsiteY4" fmla="*/ 381916 h 1030539"/>
              <a:gd name="connsiteX0" fmla="*/ 56133 w 3295135"/>
              <a:gd name="connsiteY0" fmla="*/ 381916 h 1030539"/>
              <a:gd name="connsiteX1" fmla="*/ 1645084 w 3295135"/>
              <a:gd name="connsiteY1" fmla="*/ 0 h 1030539"/>
              <a:gd name="connsiteX2" fmla="*/ 3226083 w 3295135"/>
              <a:gd name="connsiteY2" fmla="*/ 367657 h 1030539"/>
              <a:gd name="connsiteX0" fmla="*/ 0 w 3169950"/>
              <a:gd name="connsiteY0" fmla="*/ 381916 h 918924"/>
              <a:gd name="connsiteX1" fmla="*/ 1588951 w 3169950"/>
              <a:gd name="connsiteY1" fmla="*/ 0 h 918924"/>
              <a:gd name="connsiteX2" fmla="*/ 3169950 w 3169950"/>
              <a:gd name="connsiteY2" fmla="*/ 367657 h 918924"/>
              <a:gd name="connsiteX3" fmla="*/ 1632624 w 3169950"/>
              <a:gd name="connsiteY3" fmla="*/ 918924 h 918924"/>
              <a:gd name="connsiteX4" fmla="*/ 0 w 3169950"/>
              <a:gd name="connsiteY4" fmla="*/ 381916 h 918924"/>
              <a:gd name="connsiteX0" fmla="*/ 0 w 3169950"/>
              <a:gd name="connsiteY0" fmla="*/ 381916 h 918924"/>
              <a:gd name="connsiteX1" fmla="*/ 1588951 w 3169950"/>
              <a:gd name="connsiteY1" fmla="*/ 0 h 918924"/>
              <a:gd name="connsiteX2" fmla="*/ 3169950 w 3169950"/>
              <a:gd name="connsiteY2" fmla="*/ 367657 h 91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9950" h="918924" stroke="0" extrusionOk="0">
                <a:moveTo>
                  <a:pt x="0" y="381916"/>
                </a:moveTo>
                <a:cubicBezTo>
                  <a:pt x="192753" y="156923"/>
                  <a:pt x="844167" y="351"/>
                  <a:pt x="1588951" y="0"/>
                </a:cubicBezTo>
                <a:cubicBezTo>
                  <a:pt x="2318004" y="-344"/>
                  <a:pt x="2961094" y="149205"/>
                  <a:pt x="3169950" y="367657"/>
                </a:cubicBezTo>
                <a:lnTo>
                  <a:pt x="1632624" y="918924"/>
                </a:lnTo>
                <a:cubicBezTo>
                  <a:pt x="1102146" y="874473"/>
                  <a:pt x="530478" y="426367"/>
                  <a:pt x="0" y="381916"/>
                </a:cubicBezTo>
                <a:close/>
              </a:path>
              <a:path w="3169950" h="918924" fill="none">
                <a:moveTo>
                  <a:pt x="0" y="381916"/>
                </a:moveTo>
                <a:cubicBezTo>
                  <a:pt x="192753" y="156923"/>
                  <a:pt x="844167" y="351"/>
                  <a:pt x="1588951" y="0"/>
                </a:cubicBezTo>
                <a:cubicBezTo>
                  <a:pt x="2318004" y="-344"/>
                  <a:pt x="2961094" y="149205"/>
                  <a:pt x="3169950" y="367657"/>
                </a:cubicBezTo>
              </a:path>
            </a:pathLst>
          </a:custGeom>
          <a:ln w="571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33608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620766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707924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24" y="4734117"/>
            <a:ext cx="244812" cy="5679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08" y="4734116"/>
            <a:ext cx="244812" cy="56796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20" y="4734115"/>
            <a:ext cx="244812" cy="56796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504" y="4734114"/>
            <a:ext cx="244812" cy="5679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16" y="4734114"/>
            <a:ext cx="244812" cy="56796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24" y="5472256"/>
            <a:ext cx="244812" cy="56796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08" y="5472255"/>
            <a:ext cx="244812" cy="567963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3070068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57226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44384" y="5978460"/>
            <a:ext cx="61758" cy="61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8454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900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E-MAIL NOTIFICATION ALERTS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0"/>
          <p:cNvGrpSpPr/>
          <p:nvPr/>
        </p:nvGrpSpPr>
        <p:grpSpPr>
          <a:xfrm>
            <a:off x="933821" y="2845045"/>
            <a:ext cx="4324516" cy="3450344"/>
            <a:chOff x="933942" y="2845045"/>
            <a:chExt cx="4325079" cy="3450344"/>
          </a:xfrm>
        </p:grpSpPr>
        <p:pic>
          <p:nvPicPr>
            <p:cNvPr id="14" name="Picture 13" descr="Monito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942" y="2845045"/>
              <a:ext cx="4325079" cy="3450344"/>
            </a:xfrm>
            <a:prstGeom prst="rect">
              <a:avLst/>
            </a:prstGeom>
          </p:spPr>
        </p:pic>
        <p:pic>
          <p:nvPicPr>
            <p:cNvPr id="15" name="Picture 14" descr="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815" y="3294435"/>
              <a:ext cx="3377879" cy="1825045"/>
            </a:xfrm>
            <a:prstGeom prst="rect">
              <a:avLst/>
            </a:prstGeom>
          </p:spPr>
        </p:pic>
      </p:grpSp>
      <p:pic>
        <p:nvPicPr>
          <p:cNvPr id="16" name="图片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88501" y="1805588"/>
            <a:ext cx="2601574" cy="188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725616"/>
            <a:ext cx="3035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E-mail notifications are sent to employees for attendance alerts in case of late, early leave, and absence.</a:t>
            </a:r>
            <a:endParaRPr lang="zh-CN" altLang="en-US" sz="24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668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EMPLOYEE SELF-SERVICE ENQUIRY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395728"/>
            <a:ext cx="30358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Myriad Pro Light" pitchFamily="34" charset="0"/>
              </a:rPr>
              <a:t>Employees can:</a:t>
            </a:r>
            <a:endParaRPr lang="en-US" altLang="zh-CN" sz="2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  <a:sym typeface="Myriad Pro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• Apply leave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• Apply manual punch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• Apply overtime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• Self Report Enquiry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Myriad Pro Light" pitchFamily="34" charset="0"/>
            </a:endParaRPr>
          </a:p>
        </p:txBody>
      </p:sp>
      <p:grpSp>
        <p:nvGrpSpPr>
          <p:cNvPr id="21" name="Group 27"/>
          <p:cNvGrpSpPr/>
          <p:nvPr/>
        </p:nvGrpSpPr>
        <p:grpSpPr>
          <a:xfrm>
            <a:off x="624869" y="2413745"/>
            <a:ext cx="6283441" cy="4497180"/>
            <a:chOff x="624950" y="2413745"/>
            <a:chExt cx="6284259" cy="4497180"/>
          </a:xfrm>
        </p:grpSpPr>
        <p:pic>
          <p:nvPicPr>
            <p:cNvPr id="22" name="Picture 21" descr="employee-01-01.png"/>
            <p:cNvPicPr>
              <a:picLocks noChangeAspect="1"/>
            </p:cNvPicPr>
            <p:nvPr/>
          </p:nvPicPr>
          <p:blipFill>
            <a:blip r:embed="rId4"/>
            <a:srcRect l="14470" t="13415" r="8188" b="12806"/>
            <a:stretch>
              <a:fillRect/>
            </a:stretch>
          </p:blipFill>
          <p:spPr>
            <a:xfrm>
              <a:off x="624950" y="2413745"/>
              <a:ext cx="6284259" cy="4497180"/>
            </a:xfrm>
            <a:prstGeom prst="rect">
              <a:avLst/>
            </a:prstGeom>
          </p:spPr>
        </p:pic>
        <p:pic>
          <p:nvPicPr>
            <p:cNvPr id="23" name="Picture 22" descr="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4855" y="3423976"/>
              <a:ext cx="2660120" cy="1423795"/>
            </a:xfrm>
            <a:prstGeom prst="rect">
              <a:avLst/>
            </a:prstGeom>
          </p:spPr>
        </p:pic>
      </p:grpSp>
      <p:grpSp>
        <p:nvGrpSpPr>
          <p:cNvPr id="24" name="Group 20"/>
          <p:cNvGrpSpPr/>
          <p:nvPr/>
        </p:nvGrpSpPr>
        <p:grpSpPr>
          <a:xfrm>
            <a:off x="562620" y="1177989"/>
            <a:ext cx="2392114" cy="2031205"/>
            <a:chOff x="562693" y="1177988"/>
            <a:chExt cx="2392426" cy="2031205"/>
          </a:xfrm>
        </p:grpSpPr>
        <p:pic>
          <p:nvPicPr>
            <p:cNvPr id="25" name="Picture 24" descr="icon-0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693" y="1177988"/>
              <a:ext cx="2392426" cy="1794769"/>
            </a:xfrm>
            <a:prstGeom prst="rect">
              <a:avLst/>
            </a:prstGeom>
          </p:spPr>
        </p:pic>
        <p:sp>
          <p:nvSpPr>
            <p:cNvPr id="26" name="Chevron 25"/>
            <p:cNvSpPr/>
            <p:nvPr/>
          </p:nvSpPr>
          <p:spPr>
            <a:xfrm rot="16200000">
              <a:off x="1565018" y="2804747"/>
              <a:ext cx="378069" cy="430823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2"/>
          <p:cNvGrpSpPr/>
          <p:nvPr/>
        </p:nvGrpSpPr>
        <p:grpSpPr>
          <a:xfrm>
            <a:off x="3047605" y="1350821"/>
            <a:ext cx="1388428" cy="1858372"/>
            <a:chOff x="3048001" y="1350821"/>
            <a:chExt cx="1388609" cy="1858372"/>
          </a:xfrm>
        </p:grpSpPr>
        <p:sp>
          <p:nvSpPr>
            <p:cNvPr id="28" name="Chevron 27"/>
            <p:cNvSpPr/>
            <p:nvPr/>
          </p:nvSpPr>
          <p:spPr>
            <a:xfrm rot="16200000">
              <a:off x="3531003" y="2804747"/>
              <a:ext cx="378069" cy="430823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9" name="Picture 28" descr="icon-02-01.png"/>
            <p:cNvPicPr>
              <a:picLocks noChangeAspect="1"/>
            </p:cNvPicPr>
            <p:nvPr/>
          </p:nvPicPr>
          <p:blipFill>
            <a:blip r:embed="rId7" cstate="print"/>
            <a:srcRect l="21642" t="19426" r="21657"/>
            <a:stretch>
              <a:fillRect/>
            </a:stretch>
          </p:blipFill>
          <p:spPr>
            <a:xfrm>
              <a:off x="3048001" y="1350821"/>
              <a:ext cx="1388609" cy="1480303"/>
            </a:xfrm>
            <a:prstGeom prst="rect">
              <a:avLst/>
            </a:prstGeom>
          </p:spPr>
        </p:pic>
      </p:grpSp>
      <p:grpSp>
        <p:nvGrpSpPr>
          <p:cNvPr id="30" name="Group 23"/>
          <p:cNvGrpSpPr/>
          <p:nvPr/>
        </p:nvGrpSpPr>
        <p:grpSpPr>
          <a:xfrm>
            <a:off x="4961371" y="1388709"/>
            <a:ext cx="1295159" cy="1820485"/>
            <a:chOff x="4962017" y="1388708"/>
            <a:chExt cx="1295328" cy="1820485"/>
          </a:xfrm>
        </p:grpSpPr>
        <p:pic>
          <p:nvPicPr>
            <p:cNvPr id="31" name="Picture 30" descr="icon-03-01.png"/>
            <p:cNvPicPr>
              <a:picLocks noChangeAspect="1"/>
            </p:cNvPicPr>
            <p:nvPr/>
          </p:nvPicPr>
          <p:blipFill>
            <a:blip r:embed="rId8" cstate="print"/>
            <a:srcRect l="23028" t="13071" r="22879" b="13651"/>
            <a:stretch>
              <a:fillRect/>
            </a:stretch>
          </p:blipFill>
          <p:spPr>
            <a:xfrm>
              <a:off x="4962017" y="1388708"/>
              <a:ext cx="1295328" cy="1316392"/>
            </a:xfrm>
            <a:prstGeom prst="rect">
              <a:avLst/>
            </a:prstGeom>
          </p:spPr>
        </p:pic>
        <p:sp>
          <p:nvSpPr>
            <p:cNvPr id="32" name="Chevron 31"/>
            <p:cNvSpPr/>
            <p:nvPr/>
          </p:nvSpPr>
          <p:spPr>
            <a:xfrm rot="16200000">
              <a:off x="5427785" y="2804747"/>
              <a:ext cx="378069" cy="430823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1"/>
          <p:cNvSpPr txBox="1"/>
          <p:nvPr/>
        </p:nvSpPr>
        <p:spPr>
          <a:xfrm>
            <a:off x="875215" y="451992"/>
            <a:ext cx="555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1F1F1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 ADMIN PRIVILEGE</a:t>
            </a:r>
            <a:endParaRPr kumimoji="1" lang="zh-CN" altLang="en-US" sz="3200" b="1" dirty="0">
              <a:solidFill>
                <a:srgbClr val="1F1F1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9" name="直线连接符 2"/>
          <p:cNvCxnSpPr/>
          <p:nvPr/>
        </p:nvCxnSpPr>
        <p:spPr>
          <a:xfrm>
            <a:off x="672491" y="541759"/>
            <a:ext cx="0" cy="475861"/>
          </a:xfrm>
          <a:prstGeom prst="line">
            <a:avLst/>
          </a:prstGeom>
          <a:ln w="57150" cmpd="sng">
            <a:solidFill>
              <a:srgbClr val="7AC14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10338587" y="6222719"/>
            <a:ext cx="1371401" cy="307777"/>
            <a:chOff x="10338587" y="6222719"/>
            <a:chExt cx="1371401" cy="307777"/>
          </a:xfrm>
        </p:grpSpPr>
        <p:sp>
          <p:nvSpPr>
            <p:cNvPr id="19" name="TextBox 18">
              <a:hlinkClick r:id="rId2"/>
            </p:cNvPr>
            <p:cNvSpPr txBox="1"/>
            <p:nvPr/>
          </p:nvSpPr>
          <p:spPr>
            <a:xfrm>
              <a:off x="10338587" y="6222719"/>
              <a:ext cx="1371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yriad Pro"/>
                  <a:hlinkClick r:id="rId3"/>
                </a:rPr>
                <a:t>www.zkteco.me</a:t>
              </a:r>
              <a:endParaRPr lang="en-US" sz="1400" dirty="0">
                <a:latin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424160" y="6236208"/>
              <a:ext cx="484632" cy="1588"/>
            </a:xfrm>
            <a:prstGeom prst="line">
              <a:avLst/>
            </a:prstGeom>
            <a:ln w="38100">
              <a:solidFill>
                <a:srgbClr val="474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863840" y="2231136"/>
            <a:ext cx="128016" cy="202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92440" y="2212848"/>
            <a:ext cx="3319272" cy="2935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38745" y="2395728"/>
            <a:ext cx="303580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Myriad Pro Light" pitchFamily="34" charset="0"/>
              </a:rPr>
              <a:t>Multiple admin can be set to manage different privilege in the software. Admin will get a list of employee’s attendance including the number of late and absences.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/>
          <a:srcRect l="10551" r="9003"/>
          <a:stretch>
            <a:fillRect/>
          </a:stretch>
        </p:blipFill>
        <p:spPr bwMode="auto">
          <a:xfrm>
            <a:off x="624869" y="1695537"/>
            <a:ext cx="6873884" cy="401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099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e8532e297fd57e169d4548234a274e53ff9c5a2"/>
</p:tagLst>
</file>

<file path=ppt/theme/theme1.xml><?xml version="1.0" encoding="utf-8"?>
<a:theme xmlns:a="http://schemas.openxmlformats.org/drawingml/2006/main" name="Office 主题">
  <a:themeElements>
    <a:clrScheme name="Custom 1">
      <a:dk1>
        <a:sysClr val="windowText" lastClr="000000"/>
      </a:dk1>
      <a:lt1>
        <a:sysClr val="window" lastClr="FFFFFF"/>
      </a:lt1>
      <a:dk2>
        <a:srgbClr val="444648"/>
      </a:dk2>
      <a:lt2>
        <a:srgbClr val="E7E6E6"/>
      </a:lt2>
      <a:accent1>
        <a:srgbClr val="7AC143"/>
      </a:accent1>
      <a:accent2>
        <a:srgbClr val="ED5326"/>
      </a:accent2>
      <a:accent3>
        <a:srgbClr val="954F72"/>
      </a:accent3>
      <a:accent4>
        <a:srgbClr val="ED7D31"/>
      </a:accent4>
      <a:accent5>
        <a:srgbClr val="4472C4"/>
      </a:accent5>
      <a:accent6>
        <a:srgbClr val="7AC143"/>
      </a:accent6>
      <a:hlink>
        <a:srgbClr val="3F3F3F"/>
      </a:hlink>
      <a:folHlink>
        <a:srgbClr val="7AC143"/>
      </a:folHlink>
    </a:clrScheme>
    <a:fontScheme name="自定义 2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22633</TotalTime>
  <Words>820</Words>
  <Application>Microsoft Office PowerPoint</Application>
  <PresentationFormat>Widescreen</PresentationFormat>
  <Paragraphs>191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Myriad Pro Light</vt:lpstr>
      <vt:lpstr>Segoe UI Semibold</vt:lpstr>
      <vt:lpstr>Ostrich Sans Rounded</vt:lpstr>
      <vt:lpstr>Calibri</vt:lpstr>
      <vt:lpstr>Segoe UI</vt:lpstr>
      <vt:lpstr>Microsoft YaHei</vt:lpstr>
      <vt:lpstr>SimSun</vt:lpstr>
      <vt:lpstr>Myriad Pro</vt:lpstr>
      <vt:lpstr>Arial</vt:lpstr>
      <vt:lpstr>Segoe UI Light</vt:lpstr>
      <vt:lpstr>SimSun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1452</cp:revision>
  <dcterms:created xsi:type="dcterms:W3CDTF">2014-02-25T03:12:23Z</dcterms:created>
  <dcterms:modified xsi:type="dcterms:W3CDTF">2018-07-10T07:53:03Z</dcterms:modified>
</cp:coreProperties>
</file>